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20"/>
  </p:notesMasterIdLst>
  <p:handoutMasterIdLst>
    <p:handoutMasterId r:id="rId21"/>
  </p:handoutMasterIdLst>
  <p:sldIdLst>
    <p:sldId id="724" r:id="rId2"/>
    <p:sldId id="723" r:id="rId3"/>
    <p:sldId id="371" r:id="rId4"/>
    <p:sldId id="701" r:id="rId5"/>
    <p:sldId id="711" r:id="rId6"/>
    <p:sldId id="704" r:id="rId7"/>
    <p:sldId id="709" r:id="rId8"/>
    <p:sldId id="707" r:id="rId9"/>
    <p:sldId id="713" r:id="rId10"/>
    <p:sldId id="714" r:id="rId11"/>
    <p:sldId id="710" r:id="rId12"/>
    <p:sldId id="712" r:id="rId13"/>
    <p:sldId id="715" r:id="rId14"/>
    <p:sldId id="718" r:id="rId15"/>
    <p:sldId id="719" r:id="rId16"/>
    <p:sldId id="720" r:id="rId17"/>
    <p:sldId id="721" r:id="rId18"/>
    <p:sldId id="722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0DEC944A-3CD5-4002-8422-EE14E254CF9C}">
          <p14:sldIdLst>
            <p14:sldId id="724"/>
            <p14:sldId id="723"/>
            <p14:sldId id="371"/>
            <p14:sldId id="701"/>
            <p14:sldId id="711"/>
            <p14:sldId id="704"/>
            <p14:sldId id="709"/>
            <p14:sldId id="707"/>
            <p14:sldId id="713"/>
            <p14:sldId id="714"/>
            <p14:sldId id="710"/>
            <p14:sldId id="712"/>
            <p14:sldId id="715"/>
          </p14:sldIdLst>
        </p14:section>
        <p14:section name="Odsek brez naslova" id="{D066A018-6AE2-415A-9396-70C17689CA40}">
          <p14:sldIdLst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0000"/>
    <a:srgbClr val="0077C8"/>
    <a:srgbClr val="29B6F6"/>
    <a:srgbClr val="FFCA28"/>
    <a:srgbClr val="FFEE58"/>
    <a:srgbClr val="D4E157"/>
    <a:srgbClr val="9CCC65"/>
    <a:srgbClr val="66BB6A"/>
    <a:srgbClr val="26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52" autoAdjust="0"/>
  </p:normalViewPr>
  <p:slideViewPr>
    <p:cSldViewPr snapToGrid="0" snapToObjects="1">
      <p:cViewPr varScale="1">
        <p:scale>
          <a:sx n="102" d="100"/>
          <a:sy n="102" d="100"/>
        </p:scale>
        <p:origin x="138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4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0B38F-F2EB-4425-883F-336592E83D0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26D91A8-5AF5-43FD-BD4C-1C0C2E281721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Protestirane menice - 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eRPM</a:t>
          </a:r>
        </a:p>
      </dgm:t>
    </dgm:pt>
    <dgm:pt modelId="{D480AB7C-8C04-400A-93A4-2E08DB98ECB9}" type="parTrans" cxnId="{550CD572-7439-4384-8A4E-8C8827EDEA48}">
      <dgm:prSet/>
      <dgm:spPr/>
      <dgm:t>
        <a:bodyPr/>
        <a:lstStyle/>
        <a:p>
          <a:endParaRPr lang="sl-SI"/>
        </a:p>
      </dgm:t>
    </dgm:pt>
    <dgm:pt modelId="{975BCD4D-4B88-43BE-8104-E912213740D7}" type="sibTrans" cxnId="{550CD572-7439-4384-8A4E-8C8827EDEA48}">
      <dgm:prSet/>
      <dgm:spPr/>
      <dgm:t>
        <a:bodyPr/>
        <a:lstStyle/>
        <a:p>
          <a:endParaRPr lang="sl-SI"/>
        </a:p>
      </dgm:t>
    </dgm:pt>
    <dgm:pt modelId="{C4D87BC0-62CA-4E58-B450-E54F42476ECD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Prostovoljske organizacije in organizacije s prostovoljskim programom -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eVPO</a:t>
          </a:r>
        </a:p>
      </dgm:t>
    </dgm:pt>
    <dgm:pt modelId="{CE5AEE18-9F8F-4F4F-8A23-BA3809055237}" type="parTrans" cxnId="{A25DB031-2BD8-48BC-A18B-4A866B6A3507}">
      <dgm:prSet/>
      <dgm:spPr/>
      <dgm:t>
        <a:bodyPr/>
        <a:lstStyle/>
        <a:p>
          <a:endParaRPr lang="sl-SI"/>
        </a:p>
      </dgm:t>
    </dgm:pt>
    <dgm:pt modelId="{376EADE7-228B-48A6-8C28-C413C9761A19}" type="sibTrans" cxnId="{A25DB031-2BD8-48BC-A18B-4A866B6A3507}">
      <dgm:prSet/>
      <dgm:spPr/>
      <dgm:t>
        <a:bodyPr/>
        <a:lstStyle/>
        <a:p>
          <a:endParaRPr lang="sl-SI"/>
        </a:p>
      </dgm:t>
    </dgm:pt>
    <dgm:pt modelId="{D0B73995-D8CD-46CD-B5D4-0954EEA327DB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Register zavezancev za informacije javnega značaja –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eRZIJZ</a:t>
          </a:r>
        </a:p>
      </dgm:t>
    </dgm:pt>
    <dgm:pt modelId="{F9E58EA6-8239-430B-9BCF-8A6258354484}" type="parTrans" cxnId="{00FF8630-2FCE-46F2-9FB5-F0C807EE4EA8}">
      <dgm:prSet/>
      <dgm:spPr/>
      <dgm:t>
        <a:bodyPr/>
        <a:lstStyle/>
        <a:p>
          <a:endParaRPr lang="sl-SI"/>
        </a:p>
      </dgm:t>
    </dgm:pt>
    <dgm:pt modelId="{E429454F-A721-4699-8D19-B3222A509E81}" type="sibTrans" cxnId="{00FF8630-2FCE-46F2-9FB5-F0C807EE4EA8}">
      <dgm:prSet/>
      <dgm:spPr/>
      <dgm:t>
        <a:bodyPr/>
        <a:lstStyle/>
        <a:p>
          <a:endParaRPr lang="sl-SI"/>
        </a:p>
      </dgm:t>
    </dgm:pt>
    <dgm:pt modelId="{590DA4B7-63AA-4D71-B77D-E46C86726B39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Evidenca digitalnih potrdil –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EDP</a:t>
          </a:r>
        </a:p>
      </dgm:t>
    </dgm:pt>
    <dgm:pt modelId="{99E99846-151C-469E-B706-F903A6989C2C}" type="parTrans" cxnId="{5C9BB962-A807-45FA-8BC2-52AAD78C28FB}">
      <dgm:prSet/>
      <dgm:spPr/>
      <dgm:t>
        <a:bodyPr/>
        <a:lstStyle/>
        <a:p>
          <a:endParaRPr lang="sl-SI"/>
        </a:p>
      </dgm:t>
    </dgm:pt>
    <dgm:pt modelId="{602A0113-8ABD-4983-BE58-1E3594E4C5AF}" type="sibTrans" cxnId="{5C9BB962-A807-45FA-8BC2-52AAD78C28FB}">
      <dgm:prSet/>
      <dgm:spPr/>
      <dgm:t>
        <a:bodyPr/>
        <a:lstStyle/>
        <a:p>
          <a:endParaRPr lang="sl-SI"/>
        </a:p>
      </dgm:t>
    </dgm:pt>
    <dgm:pt modelId="{A33A9689-6C8D-4AAC-BBD1-114AD346CC7A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Seznam osebno dopolnilno delo  -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eSODD</a:t>
          </a:r>
        </a:p>
      </dgm:t>
    </dgm:pt>
    <dgm:pt modelId="{B63BA554-5133-41A1-890A-A9B2E9F288CA}" type="parTrans" cxnId="{013F3361-C7BF-4890-822E-F1754D24F0EA}">
      <dgm:prSet/>
      <dgm:spPr/>
      <dgm:t>
        <a:bodyPr/>
        <a:lstStyle/>
        <a:p>
          <a:endParaRPr lang="sl-SI"/>
        </a:p>
      </dgm:t>
    </dgm:pt>
    <dgm:pt modelId="{F50E6825-812D-40EB-93BB-69A877C60E37}" type="sibTrans" cxnId="{013F3361-C7BF-4890-822E-F1754D24F0EA}">
      <dgm:prSet/>
      <dgm:spPr/>
      <dgm:t>
        <a:bodyPr/>
        <a:lstStyle/>
        <a:p>
          <a:endParaRPr lang="sl-SI"/>
        </a:p>
      </dgm:t>
    </dgm:pt>
    <dgm:pt modelId="{3A7FE354-A6CB-4FD2-ABF2-C4AB872CC388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Register nastanitvenih obratov –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RNO</a:t>
          </a:r>
        </a:p>
      </dgm:t>
    </dgm:pt>
    <dgm:pt modelId="{84E2042F-2452-464E-89A7-BC4955E945D1}" type="parTrans" cxnId="{9D7D1881-4E80-49F4-A172-8B9A65FCF2C6}">
      <dgm:prSet/>
      <dgm:spPr/>
      <dgm:t>
        <a:bodyPr/>
        <a:lstStyle/>
        <a:p>
          <a:endParaRPr lang="sl-SI"/>
        </a:p>
      </dgm:t>
    </dgm:pt>
    <dgm:pt modelId="{E081D60F-0683-456A-ADA1-5D0550084CDD}" type="sibTrans" cxnId="{9D7D1881-4E80-49F4-A172-8B9A65FCF2C6}">
      <dgm:prSet/>
      <dgm:spPr/>
      <dgm:t>
        <a:bodyPr/>
        <a:lstStyle/>
        <a:p>
          <a:endParaRPr lang="sl-SI"/>
        </a:p>
      </dgm:t>
    </dgm:pt>
    <dgm:pt modelId="{B5858E27-17C4-4367-BF19-16AFCF7F6833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Evidenca nevladnih organizacij -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ENO</a:t>
          </a:r>
        </a:p>
      </dgm:t>
    </dgm:pt>
    <dgm:pt modelId="{2CB3A0F4-DDC9-41EF-8852-305783F8DBC2}" type="parTrans" cxnId="{E308C0A3-0B68-453B-8CF4-E1F6E6C3C21B}">
      <dgm:prSet/>
      <dgm:spPr/>
      <dgm:t>
        <a:bodyPr/>
        <a:lstStyle/>
        <a:p>
          <a:endParaRPr lang="sl-SI"/>
        </a:p>
      </dgm:t>
    </dgm:pt>
    <dgm:pt modelId="{DC1C979B-BDE8-4E32-975C-AA85E74FA5C2}" type="sibTrans" cxnId="{E308C0A3-0B68-453B-8CF4-E1F6E6C3C21B}">
      <dgm:prSet/>
      <dgm:spPr/>
      <dgm:t>
        <a:bodyPr/>
        <a:lstStyle/>
        <a:p>
          <a:endParaRPr lang="sl-SI"/>
        </a:p>
      </dgm:t>
    </dgm:pt>
    <dgm:pt modelId="{52BF8C19-339D-4F3E-84DF-48D870F8FF4B}">
      <dgm:prSet phldrT="[besedilo]" custT="1"/>
      <dgm:spPr>
        <a:solidFill>
          <a:srgbClr val="FFCC66">
            <a:alpha val="89804"/>
          </a:srgb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Register dejanskih lastnikov - RDL</a:t>
          </a:r>
        </a:p>
      </dgm:t>
    </dgm:pt>
    <dgm:pt modelId="{3166E376-6DDC-4EB6-B9D4-52230F6FC642}" type="parTrans" cxnId="{AC6A12FA-450F-4841-BCDA-D4DACE99A384}">
      <dgm:prSet/>
      <dgm:spPr/>
      <dgm:t>
        <a:bodyPr/>
        <a:lstStyle/>
        <a:p>
          <a:endParaRPr lang="sl-SI"/>
        </a:p>
      </dgm:t>
    </dgm:pt>
    <dgm:pt modelId="{196C8263-4081-4458-8FE0-B98B2F96E3BE}" type="sibTrans" cxnId="{AC6A12FA-450F-4841-BCDA-D4DACE99A384}">
      <dgm:prSet/>
      <dgm:spPr/>
      <dgm:t>
        <a:bodyPr/>
        <a:lstStyle/>
        <a:p>
          <a:endParaRPr lang="sl-SI"/>
        </a:p>
      </dgm:t>
    </dgm:pt>
    <dgm:pt modelId="{FF2445AC-9E05-43F8-BFA4-11E8A0970BDD}" type="pres">
      <dgm:prSet presAssocID="{5250B38F-F2EB-4425-883F-336592E83D0E}" presName="compositeShape" presStyleCnt="0">
        <dgm:presLayoutVars>
          <dgm:dir/>
          <dgm:resizeHandles/>
        </dgm:presLayoutVars>
      </dgm:prSet>
      <dgm:spPr/>
    </dgm:pt>
    <dgm:pt modelId="{39DA8B37-266E-4097-BDBC-E2A7C1ECD761}" type="pres">
      <dgm:prSet presAssocID="{5250B38F-F2EB-4425-883F-336592E83D0E}" presName="pyramid" presStyleLbl="node1" presStyleIdx="0" presStyleCnt="1" custLinFactNeighborX="-23520" custLinFactNeighborY="388"/>
      <dgm:spPr>
        <a:solidFill>
          <a:schemeClr val="tx1"/>
        </a:solidFill>
      </dgm:spPr>
    </dgm:pt>
    <dgm:pt modelId="{86CB39AE-05DD-4B30-A957-AEAF3DC337B9}" type="pres">
      <dgm:prSet presAssocID="{5250B38F-F2EB-4425-883F-336592E83D0E}" presName="theList" presStyleCnt="0"/>
      <dgm:spPr/>
    </dgm:pt>
    <dgm:pt modelId="{87A1261D-1B29-4844-BA35-523729686D40}" type="pres">
      <dgm:prSet presAssocID="{626D91A8-5AF5-43FD-BD4C-1C0C2E281721}" presName="aNode" presStyleLbl="fgAcc1" presStyleIdx="0" presStyleCnt="8" custScaleX="146603" custLinFactY="3162" custLinFactNeighborX="2732" custLinFactNeighborY="100000">
        <dgm:presLayoutVars>
          <dgm:bulletEnabled val="1"/>
        </dgm:presLayoutVars>
      </dgm:prSet>
      <dgm:spPr/>
    </dgm:pt>
    <dgm:pt modelId="{2D27D895-590E-444F-86CC-C4C7497855B7}" type="pres">
      <dgm:prSet presAssocID="{626D91A8-5AF5-43FD-BD4C-1C0C2E281721}" presName="aSpace" presStyleCnt="0"/>
      <dgm:spPr/>
    </dgm:pt>
    <dgm:pt modelId="{51097EFE-ADC4-4DCF-9DA0-763191612A61}" type="pres">
      <dgm:prSet presAssocID="{C4D87BC0-62CA-4E58-B450-E54F42476ECD}" presName="aNode" presStyleLbl="fgAcc1" presStyleIdx="1" presStyleCnt="8" custScaleX="148097" custScaleY="148681" custLinFactY="14994" custLinFactNeighborX="1985" custLinFactNeighborY="100000">
        <dgm:presLayoutVars>
          <dgm:bulletEnabled val="1"/>
        </dgm:presLayoutVars>
      </dgm:prSet>
      <dgm:spPr/>
    </dgm:pt>
    <dgm:pt modelId="{49267353-CE5F-49BA-80AC-03CBB1444947}" type="pres">
      <dgm:prSet presAssocID="{C4D87BC0-62CA-4E58-B450-E54F42476ECD}" presName="aSpace" presStyleCnt="0"/>
      <dgm:spPr/>
    </dgm:pt>
    <dgm:pt modelId="{B4401368-F9CE-42AD-848F-656BD3DA6A7C}" type="pres">
      <dgm:prSet presAssocID="{D0B73995-D8CD-46CD-B5D4-0954EEA327DB}" presName="aNode" presStyleLbl="fgAcc1" presStyleIdx="2" presStyleCnt="8" custScaleX="148844" custScaleY="159538" custLinFactY="31430" custLinFactNeighborX="3624" custLinFactNeighborY="100000">
        <dgm:presLayoutVars>
          <dgm:bulletEnabled val="1"/>
        </dgm:presLayoutVars>
      </dgm:prSet>
      <dgm:spPr/>
    </dgm:pt>
    <dgm:pt modelId="{099984C0-85E1-4A72-9F37-5D094335B500}" type="pres">
      <dgm:prSet presAssocID="{D0B73995-D8CD-46CD-B5D4-0954EEA327DB}" presName="aSpace" presStyleCnt="0"/>
      <dgm:spPr/>
    </dgm:pt>
    <dgm:pt modelId="{D8F81618-165C-4FEC-ADB2-753C1DC4947A}" type="pres">
      <dgm:prSet presAssocID="{590DA4B7-63AA-4D71-B77D-E46C86726B39}" presName="aNode" presStyleLbl="fgAcc1" presStyleIdx="3" presStyleCnt="8" custScaleX="149217" custLinFactY="37010" custLinFactNeighborX="3811" custLinFactNeighborY="100000">
        <dgm:presLayoutVars>
          <dgm:bulletEnabled val="1"/>
        </dgm:presLayoutVars>
      </dgm:prSet>
      <dgm:spPr/>
    </dgm:pt>
    <dgm:pt modelId="{DE19CE65-3BAA-4EC6-B06E-2942F6D3E004}" type="pres">
      <dgm:prSet presAssocID="{590DA4B7-63AA-4D71-B77D-E46C86726B39}" presName="aSpace" presStyleCnt="0"/>
      <dgm:spPr/>
    </dgm:pt>
    <dgm:pt modelId="{37BF8221-BFE4-42B3-B17C-3ED38E40DCD7}" type="pres">
      <dgm:prSet presAssocID="{A33A9689-6C8D-4AAC-BBD1-114AD346CC7A}" presName="aNode" presStyleLbl="fgAcc1" presStyleIdx="4" presStyleCnt="8" custScaleX="149404" custLinFactY="48842" custLinFactNeighborX="3904" custLinFactNeighborY="100000">
        <dgm:presLayoutVars>
          <dgm:bulletEnabled val="1"/>
        </dgm:presLayoutVars>
      </dgm:prSet>
      <dgm:spPr/>
    </dgm:pt>
    <dgm:pt modelId="{EA383C04-AB22-463D-8A66-3001A88D909B}" type="pres">
      <dgm:prSet presAssocID="{A33A9689-6C8D-4AAC-BBD1-114AD346CC7A}" presName="aSpace" presStyleCnt="0"/>
      <dgm:spPr/>
    </dgm:pt>
    <dgm:pt modelId="{92A29215-65E3-4488-8FC6-8187ACC9E7CD}" type="pres">
      <dgm:prSet presAssocID="{52BF8C19-339D-4F3E-84DF-48D870F8FF4B}" presName="aNode" presStyleLbl="fgAcc1" presStyleIdx="5" presStyleCnt="8" custScaleX="150191" custLinFactY="60674" custLinFactNeighborX="4298" custLinFactNeighborY="100000">
        <dgm:presLayoutVars>
          <dgm:bulletEnabled val="1"/>
        </dgm:presLayoutVars>
      </dgm:prSet>
      <dgm:spPr/>
    </dgm:pt>
    <dgm:pt modelId="{B362D0EC-92B0-4A81-AEBB-6830A1A1D265}" type="pres">
      <dgm:prSet presAssocID="{52BF8C19-339D-4F3E-84DF-48D870F8FF4B}" presName="aSpace" presStyleCnt="0"/>
      <dgm:spPr/>
    </dgm:pt>
    <dgm:pt modelId="{2B0A81B4-9BAA-4720-97C7-62B1E62CEFCE}" type="pres">
      <dgm:prSet presAssocID="{3A7FE354-A6CB-4FD2-ABF2-C4AB872CC388}" presName="aNode" presStyleLbl="fgAcc1" presStyleIdx="6" presStyleCnt="8" custScaleX="149497" custLinFactY="72506" custLinFactNeighborX="3951" custLinFactNeighborY="100000">
        <dgm:presLayoutVars>
          <dgm:bulletEnabled val="1"/>
        </dgm:presLayoutVars>
      </dgm:prSet>
      <dgm:spPr/>
    </dgm:pt>
    <dgm:pt modelId="{0B0A3CEA-509D-4388-942D-E7CBB136C144}" type="pres">
      <dgm:prSet presAssocID="{3A7FE354-A6CB-4FD2-ABF2-C4AB872CC388}" presName="aSpace" presStyleCnt="0"/>
      <dgm:spPr/>
    </dgm:pt>
    <dgm:pt modelId="{51ADD147-12BF-48BE-A19C-1440FE8B989E}" type="pres">
      <dgm:prSet presAssocID="{B5858E27-17C4-4367-BF19-16AFCF7F6833}" presName="aNode" presStyleLbl="fgAcc1" presStyleIdx="7" presStyleCnt="8" custScaleX="149544" custLinFactY="84338" custLinFactNeighborX="3974" custLinFactNeighborY="100000">
        <dgm:presLayoutVars>
          <dgm:bulletEnabled val="1"/>
        </dgm:presLayoutVars>
      </dgm:prSet>
      <dgm:spPr/>
    </dgm:pt>
    <dgm:pt modelId="{002A4BDC-7C7F-448A-8207-A4E9DD241FB8}" type="pres">
      <dgm:prSet presAssocID="{B5858E27-17C4-4367-BF19-16AFCF7F6833}" presName="aSpace" presStyleCnt="0"/>
      <dgm:spPr/>
    </dgm:pt>
  </dgm:ptLst>
  <dgm:cxnLst>
    <dgm:cxn modelId="{CE895608-D5A0-4F0C-A105-53ABEC75732F}" type="presOf" srcId="{C4D87BC0-62CA-4E58-B450-E54F42476ECD}" destId="{51097EFE-ADC4-4DCF-9DA0-763191612A61}" srcOrd="0" destOrd="0" presId="urn:microsoft.com/office/officeart/2005/8/layout/pyramid2"/>
    <dgm:cxn modelId="{00FF8630-2FCE-46F2-9FB5-F0C807EE4EA8}" srcId="{5250B38F-F2EB-4425-883F-336592E83D0E}" destId="{D0B73995-D8CD-46CD-B5D4-0954EEA327DB}" srcOrd="2" destOrd="0" parTransId="{F9E58EA6-8239-430B-9BCF-8A6258354484}" sibTransId="{E429454F-A721-4699-8D19-B3222A509E81}"/>
    <dgm:cxn modelId="{A25DB031-2BD8-48BC-A18B-4A866B6A3507}" srcId="{5250B38F-F2EB-4425-883F-336592E83D0E}" destId="{C4D87BC0-62CA-4E58-B450-E54F42476ECD}" srcOrd="1" destOrd="0" parTransId="{CE5AEE18-9F8F-4F4F-8A23-BA3809055237}" sibTransId="{376EADE7-228B-48A6-8C28-C413C9761A19}"/>
    <dgm:cxn modelId="{453A4E34-A065-4637-9921-07807D9BC243}" type="presOf" srcId="{B5858E27-17C4-4367-BF19-16AFCF7F6833}" destId="{51ADD147-12BF-48BE-A19C-1440FE8B989E}" srcOrd="0" destOrd="0" presId="urn:microsoft.com/office/officeart/2005/8/layout/pyramid2"/>
    <dgm:cxn modelId="{013F3361-C7BF-4890-822E-F1754D24F0EA}" srcId="{5250B38F-F2EB-4425-883F-336592E83D0E}" destId="{A33A9689-6C8D-4AAC-BBD1-114AD346CC7A}" srcOrd="4" destOrd="0" parTransId="{B63BA554-5133-41A1-890A-A9B2E9F288CA}" sibTransId="{F50E6825-812D-40EB-93BB-69A877C60E37}"/>
    <dgm:cxn modelId="{5C9BB962-A807-45FA-8BC2-52AAD78C28FB}" srcId="{5250B38F-F2EB-4425-883F-336592E83D0E}" destId="{590DA4B7-63AA-4D71-B77D-E46C86726B39}" srcOrd="3" destOrd="0" parTransId="{99E99846-151C-469E-B706-F903A6989C2C}" sibTransId="{602A0113-8ABD-4983-BE58-1E3594E4C5AF}"/>
    <dgm:cxn modelId="{550CD572-7439-4384-8A4E-8C8827EDEA48}" srcId="{5250B38F-F2EB-4425-883F-336592E83D0E}" destId="{626D91A8-5AF5-43FD-BD4C-1C0C2E281721}" srcOrd="0" destOrd="0" parTransId="{D480AB7C-8C04-400A-93A4-2E08DB98ECB9}" sibTransId="{975BCD4D-4B88-43BE-8104-E912213740D7}"/>
    <dgm:cxn modelId="{B4C6F37E-324A-46AD-8B11-81B8EA5AEA2E}" type="presOf" srcId="{D0B73995-D8CD-46CD-B5D4-0954EEA327DB}" destId="{B4401368-F9CE-42AD-848F-656BD3DA6A7C}" srcOrd="0" destOrd="0" presId="urn:microsoft.com/office/officeart/2005/8/layout/pyramid2"/>
    <dgm:cxn modelId="{9D7D1881-4E80-49F4-A172-8B9A65FCF2C6}" srcId="{5250B38F-F2EB-4425-883F-336592E83D0E}" destId="{3A7FE354-A6CB-4FD2-ABF2-C4AB872CC388}" srcOrd="6" destOrd="0" parTransId="{84E2042F-2452-464E-89A7-BC4955E945D1}" sibTransId="{E081D60F-0683-456A-ADA1-5D0550084CDD}"/>
    <dgm:cxn modelId="{9B71C996-BD11-4798-AAD5-B3C1C182BF1A}" type="presOf" srcId="{3A7FE354-A6CB-4FD2-ABF2-C4AB872CC388}" destId="{2B0A81B4-9BAA-4720-97C7-62B1E62CEFCE}" srcOrd="0" destOrd="0" presId="urn:microsoft.com/office/officeart/2005/8/layout/pyramid2"/>
    <dgm:cxn modelId="{DE764B9B-0FF9-4A21-8830-B686DB4B9A59}" type="presOf" srcId="{626D91A8-5AF5-43FD-BD4C-1C0C2E281721}" destId="{87A1261D-1B29-4844-BA35-523729686D40}" srcOrd="0" destOrd="0" presId="urn:microsoft.com/office/officeart/2005/8/layout/pyramid2"/>
    <dgm:cxn modelId="{E308C0A3-0B68-453B-8CF4-E1F6E6C3C21B}" srcId="{5250B38F-F2EB-4425-883F-336592E83D0E}" destId="{B5858E27-17C4-4367-BF19-16AFCF7F6833}" srcOrd="7" destOrd="0" parTransId="{2CB3A0F4-DDC9-41EF-8852-305783F8DBC2}" sibTransId="{DC1C979B-BDE8-4E32-975C-AA85E74FA5C2}"/>
    <dgm:cxn modelId="{DF5B40C6-E370-4460-B9B7-0E378642F762}" type="presOf" srcId="{590DA4B7-63AA-4D71-B77D-E46C86726B39}" destId="{D8F81618-165C-4FEC-ADB2-753C1DC4947A}" srcOrd="0" destOrd="0" presId="urn:microsoft.com/office/officeart/2005/8/layout/pyramid2"/>
    <dgm:cxn modelId="{694CDCDA-5AE8-42A1-B337-880E1246BC79}" type="presOf" srcId="{A33A9689-6C8D-4AAC-BBD1-114AD346CC7A}" destId="{37BF8221-BFE4-42B3-B17C-3ED38E40DCD7}" srcOrd="0" destOrd="0" presId="urn:microsoft.com/office/officeart/2005/8/layout/pyramid2"/>
    <dgm:cxn modelId="{FF70D3E1-CD28-44BA-96F8-D1CDCB971B0B}" type="presOf" srcId="{52BF8C19-339D-4F3E-84DF-48D870F8FF4B}" destId="{92A29215-65E3-4488-8FC6-8187ACC9E7CD}" srcOrd="0" destOrd="0" presId="urn:microsoft.com/office/officeart/2005/8/layout/pyramid2"/>
    <dgm:cxn modelId="{2D9D6DF8-BA77-45CA-8B10-8188ACFF0453}" type="presOf" srcId="{5250B38F-F2EB-4425-883F-336592E83D0E}" destId="{FF2445AC-9E05-43F8-BFA4-11E8A0970BDD}" srcOrd="0" destOrd="0" presId="urn:microsoft.com/office/officeart/2005/8/layout/pyramid2"/>
    <dgm:cxn modelId="{AC6A12FA-450F-4841-BCDA-D4DACE99A384}" srcId="{5250B38F-F2EB-4425-883F-336592E83D0E}" destId="{52BF8C19-339D-4F3E-84DF-48D870F8FF4B}" srcOrd="5" destOrd="0" parTransId="{3166E376-6DDC-4EB6-B9D4-52230F6FC642}" sibTransId="{196C8263-4081-4458-8FE0-B98B2F96E3BE}"/>
    <dgm:cxn modelId="{55CA9637-64DE-4F26-8C75-A971E83C0B98}" type="presParOf" srcId="{FF2445AC-9E05-43F8-BFA4-11E8A0970BDD}" destId="{39DA8B37-266E-4097-BDBC-E2A7C1ECD761}" srcOrd="0" destOrd="0" presId="urn:microsoft.com/office/officeart/2005/8/layout/pyramid2"/>
    <dgm:cxn modelId="{B5C26E24-7A92-4709-A4A1-256F39EE4686}" type="presParOf" srcId="{FF2445AC-9E05-43F8-BFA4-11E8A0970BDD}" destId="{86CB39AE-05DD-4B30-A957-AEAF3DC337B9}" srcOrd="1" destOrd="0" presId="urn:microsoft.com/office/officeart/2005/8/layout/pyramid2"/>
    <dgm:cxn modelId="{BC0F7771-8631-4F1B-8EAD-FDFB746BF993}" type="presParOf" srcId="{86CB39AE-05DD-4B30-A957-AEAF3DC337B9}" destId="{87A1261D-1B29-4844-BA35-523729686D40}" srcOrd="0" destOrd="0" presId="urn:microsoft.com/office/officeart/2005/8/layout/pyramid2"/>
    <dgm:cxn modelId="{25DEA592-013E-417A-B98D-B5A5174A9577}" type="presParOf" srcId="{86CB39AE-05DD-4B30-A957-AEAF3DC337B9}" destId="{2D27D895-590E-444F-86CC-C4C7497855B7}" srcOrd="1" destOrd="0" presId="urn:microsoft.com/office/officeart/2005/8/layout/pyramid2"/>
    <dgm:cxn modelId="{8C14E796-FE37-4652-93BC-1F8B26EFB475}" type="presParOf" srcId="{86CB39AE-05DD-4B30-A957-AEAF3DC337B9}" destId="{51097EFE-ADC4-4DCF-9DA0-763191612A61}" srcOrd="2" destOrd="0" presId="urn:microsoft.com/office/officeart/2005/8/layout/pyramid2"/>
    <dgm:cxn modelId="{957AE61A-2272-4C41-8567-AD07DD0A963E}" type="presParOf" srcId="{86CB39AE-05DD-4B30-A957-AEAF3DC337B9}" destId="{49267353-CE5F-49BA-80AC-03CBB1444947}" srcOrd="3" destOrd="0" presId="urn:microsoft.com/office/officeart/2005/8/layout/pyramid2"/>
    <dgm:cxn modelId="{91EEB571-C111-4ACD-BE96-C6A1A780A78C}" type="presParOf" srcId="{86CB39AE-05DD-4B30-A957-AEAF3DC337B9}" destId="{B4401368-F9CE-42AD-848F-656BD3DA6A7C}" srcOrd="4" destOrd="0" presId="urn:microsoft.com/office/officeart/2005/8/layout/pyramid2"/>
    <dgm:cxn modelId="{65FF3D98-31C6-47D6-8FD4-DF87C18D9406}" type="presParOf" srcId="{86CB39AE-05DD-4B30-A957-AEAF3DC337B9}" destId="{099984C0-85E1-4A72-9F37-5D094335B500}" srcOrd="5" destOrd="0" presId="urn:microsoft.com/office/officeart/2005/8/layout/pyramid2"/>
    <dgm:cxn modelId="{E3899977-F4F0-42E9-977C-D120E5EBE031}" type="presParOf" srcId="{86CB39AE-05DD-4B30-A957-AEAF3DC337B9}" destId="{D8F81618-165C-4FEC-ADB2-753C1DC4947A}" srcOrd="6" destOrd="0" presId="urn:microsoft.com/office/officeart/2005/8/layout/pyramid2"/>
    <dgm:cxn modelId="{9EA91AD9-B838-4A27-9574-0652170E19AF}" type="presParOf" srcId="{86CB39AE-05DD-4B30-A957-AEAF3DC337B9}" destId="{DE19CE65-3BAA-4EC6-B06E-2942F6D3E004}" srcOrd="7" destOrd="0" presId="urn:microsoft.com/office/officeart/2005/8/layout/pyramid2"/>
    <dgm:cxn modelId="{968F28A5-E28E-457E-B141-31E6A27672E1}" type="presParOf" srcId="{86CB39AE-05DD-4B30-A957-AEAF3DC337B9}" destId="{37BF8221-BFE4-42B3-B17C-3ED38E40DCD7}" srcOrd="8" destOrd="0" presId="urn:microsoft.com/office/officeart/2005/8/layout/pyramid2"/>
    <dgm:cxn modelId="{2515AE8C-DAA8-42B2-95E2-04A0D93F38AC}" type="presParOf" srcId="{86CB39AE-05DD-4B30-A957-AEAF3DC337B9}" destId="{EA383C04-AB22-463D-8A66-3001A88D909B}" srcOrd="9" destOrd="0" presId="urn:microsoft.com/office/officeart/2005/8/layout/pyramid2"/>
    <dgm:cxn modelId="{C5E217F1-B1E2-4DE7-8615-9E42A21B277D}" type="presParOf" srcId="{86CB39AE-05DD-4B30-A957-AEAF3DC337B9}" destId="{92A29215-65E3-4488-8FC6-8187ACC9E7CD}" srcOrd="10" destOrd="0" presId="urn:microsoft.com/office/officeart/2005/8/layout/pyramid2"/>
    <dgm:cxn modelId="{0E2D44FF-611A-4A6A-A841-785EDF5C1955}" type="presParOf" srcId="{86CB39AE-05DD-4B30-A957-AEAF3DC337B9}" destId="{B362D0EC-92B0-4A81-AEBB-6830A1A1D265}" srcOrd="11" destOrd="0" presId="urn:microsoft.com/office/officeart/2005/8/layout/pyramid2"/>
    <dgm:cxn modelId="{37DD5F81-EB6A-49C2-8BA0-E4A69E1FF65E}" type="presParOf" srcId="{86CB39AE-05DD-4B30-A957-AEAF3DC337B9}" destId="{2B0A81B4-9BAA-4720-97C7-62B1E62CEFCE}" srcOrd="12" destOrd="0" presId="urn:microsoft.com/office/officeart/2005/8/layout/pyramid2"/>
    <dgm:cxn modelId="{09A18496-A16C-4546-8CFD-403F56034D8F}" type="presParOf" srcId="{86CB39AE-05DD-4B30-A957-AEAF3DC337B9}" destId="{0B0A3CEA-509D-4388-942D-E7CBB136C144}" srcOrd="13" destOrd="0" presId="urn:microsoft.com/office/officeart/2005/8/layout/pyramid2"/>
    <dgm:cxn modelId="{FB77737B-B42A-41BD-96DB-7A08CE673985}" type="presParOf" srcId="{86CB39AE-05DD-4B30-A957-AEAF3DC337B9}" destId="{51ADD147-12BF-48BE-A19C-1440FE8B989E}" srcOrd="14" destOrd="0" presId="urn:microsoft.com/office/officeart/2005/8/layout/pyramid2"/>
    <dgm:cxn modelId="{D181F54C-C340-4868-AE40-16BF7FEC9D0F}" type="presParOf" srcId="{86CB39AE-05DD-4B30-A957-AEAF3DC337B9}" destId="{002A4BDC-7C7F-448A-8207-A4E9DD241FB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1F051-DC73-4844-85A5-75AFB663FA8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4BD7D58-70B2-415E-B3CA-852F628B6D0F}">
      <dgm:prSet phldrT="[besedilo]" custT="1"/>
      <dgm:spPr/>
      <dgm:t>
        <a:bodyPr/>
        <a:lstStyle/>
        <a:p>
          <a:r>
            <a:rPr lang="sl-SI" sz="2500" b="1" kern="1200" dirty="0">
              <a:solidFill>
                <a:srgbClr val="FF82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Spremljanje sprememb za poslovne subjekte </a:t>
          </a:r>
        </a:p>
      </dgm:t>
    </dgm:pt>
    <dgm:pt modelId="{C4744F32-6F66-41ED-8765-295435AC5BDA}" type="parTrans" cxnId="{D9994770-4068-4EBA-9C46-066B14C28BFA}">
      <dgm:prSet/>
      <dgm:spPr/>
      <dgm:t>
        <a:bodyPr/>
        <a:lstStyle/>
        <a:p>
          <a:endParaRPr lang="sl-SI"/>
        </a:p>
      </dgm:t>
    </dgm:pt>
    <dgm:pt modelId="{51C23D74-6246-4082-83D2-4D4BAC945694}" type="sibTrans" cxnId="{D9994770-4068-4EBA-9C46-066B14C28BFA}">
      <dgm:prSet/>
      <dgm:spPr/>
      <dgm:t>
        <a:bodyPr/>
        <a:lstStyle/>
        <a:p>
          <a:endParaRPr lang="sl-SI"/>
        </a:p>
      </dgm:t>
    </dgm:pt>
    <dgm:pt modelId="{CAA1C2EF-A81C-4A2F-A93E-13D28F1ECB87}">
      <dgm:prSet phldrT="[besedilo]" custT="1"/>
      <dgm:spPr/>
      <dgm:t>
        <a:bodyPr/>
        <a:lstStyle/>
        <a:p>
          <a:r>
            <a:rPr lang="sl-SI" sz="2500" b="1" kern="1200" dirty="0">
              <a:solidFill>
                <a:srgbClr val="FF82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Spremljanje sprememb po opravilni številki insolventnega postopka</a:t>
          </a:r>
        </a:p>
      </dgm:t>
    </dgm:pt>
    <dgm:pt modelId="{FEB789E3-C4D8-4A4F-8E11-B621F47F4CFF}" type="parTrans" cxnId="{1E7C1C39-BFB1-4316-AD77-6A69812D1577}">
      <dgm:prSet/>
      <dgm:spPr/>
      <dgm:t>
        <a:bodyPr/>
        <a:lstStyle/>
        <a:p>
          <a:endParaRPr lang="sl-SI"/>
        </a:p>
      </dgm:t>
    </dgm:pt>
    <dgm:pt modelId="{B8C8AFB5-0CA3-4EDE-B45A-FB22F52808F1}" type="sibTrans" cxnId="{1E7C1C39-BFB1-4316-AD77-6A69812D1577}">
      <dgm:prSet/>
      <dgm:spPr/>
      <dgm:t>
        <a:bodyPr/>
        <a:lstStyle/>
        <a:p>
          <a:endParaRPr lang="sl-SI"/>
        </a:p>
      </dgm:t>
    </dgm:pt>
    <dgm:pt modelId="{69270B5B-C84F-4503-B9B0-C4991DE7C76A}" type="pres">
      <dgm:prSet presAssocID="{7C31F051-DC73-4844-85A5-75AFB663FA88}" presName="Name0" presStyleCnt="0">
        <dgm:presLayoutVars>
          <dgm:dir/>
          <dgm:resizeHandles val="exact"/>
        </dgm:presLayoutVars>
      </dgm:prSet>
      <dgm:spPr/>
    </dgm:pt>
    <dgm:pt modelId="{12A4056A-131F-4753-BB1D-BBFE5C918FB9}" type="pres">
      <dgm:prSet presAssocID="{34BD7D58-70B2-415E-B3CA-852F628B6D0F}" presName="compNode" presStyleCnt="0"/>
      <dgm:spPr/>
    </dgm:pt>
    <dgm:pt modelId="{1F8681D0-A35E-4F05-BD6F-B857F2AAA93A}" type="pres">
      <dgm:prSet presAssocID="{34BD7D58-70B2-415E-B3CA-852F628B6D0F}" presName="pictRect" presStyleLbl="node1" presStyleIdx="0" presStyleCnt="2" custScaleX="76023" custScaleY="53250" custLinFactNeighborX="526" custLinFactNeighborY="301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7B6220FC-3B4C-438C-AC12-33C8DF629A77}" type="pres">
      <dgm:prSet presAssocID="{34BD7D58-70B2-415E-B3CA-852F628B6D0F}" presName="textRect" presStyleLbl="revTx" presStyleIdx="0" presStyleCnt="2" custScaleX="107971" custLinFactY="-42257" custLinFactNeighborX="3781" custLinFactNeighborY="-100000">
        <dgm:presLayoutVars>
          <dgm:bulletEnabled val="1"/>
        </dgm:presLayoutVars>
      </dgm:prSet>
      <dgm:spPr/>
    </dgm:pt>
    <dgm:pt modelId="{D171F5EE-C808-44E3-976B-1842F99C7346}" type="pres">
      <dgm:prSet presAssocID="{51C23D74-6246-4082-83D2-4D4BAC945694}" presName="sibTrans" presStyleLbl="sibTrans2D1" presStyleIdx="0" presStyleCnt="0"/>
      <dgm:spPr/>
    </dgm:pt>
    <dgm:pt modelId="{BB614504-FA30-4265-A245-08758FF4305C}" type="pres">
      <dgm:prSet presAssocID="{CAA1C2EF-A81C-4A2F-A93E-13D28F1ECB87}" presName="compNode" presStyleCnt="0"/>
      <dgm:spPr/>
    </dgm:pt>
    <dgm:pt modelId="{4EF0CEB7-52FD-42FF-96A7-8E4263F962C2}" type="pres">
      <dgm:prSet presAssocID="{CAA1C2EF-A81C-4A2F-A93E-13D28F1ECB87}" presName="pictRect" presStyleLbl="node1" presStyleIdx="1" presStyleCnt="2" custScaleX="68692" custScaleY="52387" custLinFactNeighborX="-4039" custLinFactNeighborY="287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1A5A58E-68F8-474A-8766-8DFA8200F344}" type="pres">
      <dgm:prSet presAssocID="{CAA1C2EF-A81C-4A2F-A93E-13D28F1ECB87}" presName="textRect" presStyleLbl="revTx" presStyleIdx="1" presStyleCnt="2" custScaleX="114637" custLinFactY="-41020" custLinFactNeighborX="-3781" custLinFactNeighborY="-100000">
        <dgm:presLayoutVars>
          <dgm:bulletEnabled val="1"/>
        </dgm:presLayoutVars>
      </dgm:prSet>
      <dgm:spPr/>
    </dgm:pt>
  </dgm:ptLst>
  <dgm:cxnLst>
    <dgm:cxn modelId="{1FB25208-2A65-4698-AF01-C13D30617D9C}" type="presOf" srcId="{34BD7D58-70B2-415E-B3CA-852F628B6D0F}" destId="{7B6220FC-3B4C-438C-AC12-33C8DF629A77}" srcOrd="0" destOrd="0" presId="urn:microsoft.com/office/officeart/2005/8/layout/pList1"/>
    <dgm:cxn modelId="{F25B5834-FD5B-4587-BA58-4F9881AF9ACB}" type="presOf" srcId="{7C31F051-DC73-4844-85A5-75AFB663FA88}" destId="{69270B5B-C84F-4503-B9B0-C4991DE7C76A}" srcOrd="0" destOrd="0" presId="urn:microsoft.com/office/officeart/2005/8/layout/pList1"/>
    <dgm:cxn modelId="{1E7C1C39-BFB1-4316-AD77-6A69812D1577}" srcId="{7C31F051-DC73-4844-85A5-75AFB663FA88}" destId="{CAA1C2EF-A81C-4A2F-A93E-13D28F1ECB87}" srcOrd="1" destOrd="0" parTransId="{FEB789E3-C4D8-4A4F-8E11-B621F47F4CFF}" sibTransId="{B8C8AFB5-0CA3-4EDE-B45A-FB22F52808F1}"/>
    <dgm:cxn modelId="{D9994770-4068-4EBA-9C46-066B14C28BFA}" srcId="{7C31F051-DC73-4844-85A5-75AFB663FA88}" destId="{34BD7D58-70B2-415E-B3CA-852F628B6D0F}" srcOrd="0" destOrd="0" parTransId="{C4744F32-6F66-41ED-8765-295435AC5BDA}" sibTransId="{51C23D74-6246-4082-83D2-4D4BAC945694}"/>
    <dgm:cxn modelId="{E27A49A9-A913-445F-A99F-85B854F467E4}" type="presOf" srcId="{51C23D74-6246-4082-83D2-4D4BAC945694}" destId="{D171F5EE-C808-44E3-976B-1842F99C7346}" srcOrd="0" destOrd="0" presId="urn:microsoft.com/office/officeart/2005/8/layout/pList1"/>
    <dgm:cxn modelId="{1836E4C2-D6A7-40C2-88D2-A583A51E3707}" type="presOf" srcId="{CAA1C2EF-A81C-4A2F-A93E-13D28F1ECB87}" destId="{41A5A58E-68F8-474A-8766-8DFA8200F344}" srcOrd="0" destOrd="0" presId="urn:microsoft.com/office/officeart/2005/8/layout/pList1"/>
    <dgm:cxn modelId="{17353E15-05AE-483A-A642-1287A93F3761}" type="presParOf" srcId="{69270B5B-C84F-4503-B9B0-C4991DE7C76A}" destId="{12A4056A-131F-4753-BB1D-BBFE5C918FB9}" srcOrd="0" destOrd="0" presId="urn:microsoft.com/office/officeart/2005/8/layout/pList1"/>
    <dgm:cxn modelId="{9449B7C2-EDE2-4B3E-8588-F4CD457DDED1}" type="presParOf" srcId="{12A4056A-131F-4753-BB1D-BBFE5C918FB9}" destId="{1F8681D0-A35E-4F05-BD6F-B857F2AAA93A}" srcOrd="0" destOrd="0" presId="urn:microsoft.com/office/officeart/2005/8/layout/pList1"/>
    <dgm:cxn modelId="{9097A0F6-37F7-41D8-8E01-AB16F6682632}" type="presParOf" srcId="{12A4056A-131F-4753-BB1D-BBFE5C918FB9}" destId="{7B6220FC-3B4C-438C-AC12-33C8DF629A77}" srcOrd="1" destOrd="0" presId="urn:microsoft.com/office/officeart/2005/8/layout/pList1"/>
    <dgm:cxn modelId="{4A2B6BB6-20CE-4227-A9BC-D630C1DB135D}" type="presParOf" srcId="{69270B5B-C84F-4503-B9B0-C4991DE7C76A}" destId="{D171F5EE-C808-44E3-976B-1842F99C7346}" srcOrd="1" destOrd="0" presId="urn:microsoft.com/office/officeart/2005/8/layout/pList1"/>
    <dgm:cxn modelId="{C15CF1B5-095F-4524-A2C7-0351B5C40291}" type="presParOf" srcId="{69270B5B-C84F-4503-B9B0-C4991DE7C76A}" destId="{BB614504-FA30-4265-A245-08758FF4305C}" srcOrd="2" destOrd="0" presId="urn:microsoft.com/office/officeart/2005/8/layout/pList1"/>
    <dgm:cxn modelId="{A604BFCB-9D06-49B3-A54C-0052704E7C07}" type="presParOf" srcId="{BB614504-FA30-4265-A245-08758FF4305C}" destId="{4EF0CEB7-52FD-42FF-96A7-8E4263F962C2}" srcOrd="0" destOrd="0" presId="urn:microsoft.com/office/officeart/2005/8/layout/pList1"/>
    <dgm:cxn modelId="{8C5CBDF7-E3F1-415F-BF73-97EC14ABF8D2}" type="presParOf" srcId="{BB614504-FA30-4265-A245-08758FF4305C}" destId="{41A5A58E-68F8-474A-8766-8DFA8200F344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8B37-266E-4097-BDBC-E2A7C1ECD761}">
      <dsp:nvSpPr>
        <dsp:cNvPr id="0" name=""/>
        <dsp:cNvSpPr/>
      </dsp:nvSpPr>
      <dsp:spPr>
        <a:xfrm>
          <a:off x="0" y="0"/>
          <a:ext cx="5112568" cy="5112568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1261D-1B29-4844-BA35-523729686D40}">
      <dsp:nvSpPr>
        <dsp:cNvPr id="0" name=""/>
        <dsp:cNvSpPr/>
      </dsp:nvSpPr>
      <dsp:spPr>
        <a:xfrm>
          <a:off x="2497046" y="576065"/>
          <a:ext cx="4871865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Protestirane menice - 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eRPM</a:t>
          </a:r>
        </a:p>
      </dsp:txBody>
      <dsp:txXfrm>
        <a:off x="2516836" y="595855"/>
        <a:ext cx="4832285" cy="365830"/>
      </dsp:txXfrm>
    </dsp:sp>
    <dsp:sp modelId="{51097EFE-ADC4-4DCF-9DA0-763191612A61}">
      <dsp:nvSpPr>
        <dsp:cNvPr id="0" name=""/>
        <dsp:cNvSpPr/>
      </dsp:nvSpPr>
      <dsp:spPr>
        <a:xfrm>
          <a:off x="2447398" y="1080120"/>
          <a:ext cx="4921513" cy="602768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Prostovoljske organizacije in organizacije s prostovoljskim programom -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eVPO</a:t>
          </a:r>
        </a:p>
      </dsp:txBody>
      <dsp:txXfrm>
        <a:off x="2476823" y="1109545"/>
        <a:ext cx="4862663" cy="543918"/>
      </dsp:txXfrm>
    </dsp:sp>
    <dsp:sp modelId="{B4401368-F9CE-42AD-848F-656BD3DA6A7C}">
      <dsp:nvSpPr>
        <dsp:cNvPr id="0" name=""/>
        <dsp:cNvSpPr/>
      </dsp:nvSpPr>
      <dsp:spPr>
        <a:xfrm>
          <a:off x="2489452" y="1800199"/>
          <a:ext cx="4946337" cy="646784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Register zavezancev za informacije javnega značaja –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eRZIJZ</a:t>
          </a:r>
        </a:p>
      </dsp:txBody>
      <dsp:txXfrm>
        <a:off x="2521025" y="1831772"/>
        <a:ext cx="4883191" cy="583638"/>
      </dsp:txXfrm>
    </dsp:sp>
    <dsp:sp modelId="{D8F81618-165C-4FEC-ADB2-753C1DC4947A}">
      <dsp:nvSpPr>
        <dsp:cNvPr id="0" name=""/>
        <dsp:cNvSpPr/>
      </dsp:nvSpPr>
      <dsp:spPr>
        <a:xfrm>
          <a:off x="2489469" y="2520281"/>
          <a:ext cx="4958733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Evidenca digitalnih potrdil –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EDP</a:t>
          </a:r>
        </a:p>
      </dsp:txBody>
      <dsp:txXfrm>
        <a:off x="2509259" y="2540071"/>
        <a:ext cx="4919153" cy="365830"/>
      </dsp:txXfrm>
    </dsp:sp>
    <dsp:sp modelId="{37BF8221-BFE4-42B3-B17C-3ED38E40DCD7}">
      <dsp:nvSpPr>
        <dsp:cNvPr id="0" name=""/>
        <dsp:cNvSpPr/>
      </dsp:nvSpPr>
      <dsp:spPr>
        <a:xfrm>
          <a:off x="2489452" y="3024336"/>
          <a:ext cx="4964947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Seznam osebno dopolnilno delo  -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eSODD</a:t>
          </a:r>
        </a:p>
      </dsp:txBody>
      <dsp:txXfrm>
        <a:off x="2509242" y="3044126"/>
        <a:ext cx="4925367" cy="365830"/>
      </dsp:txXfrm>
    </dsp:sp>
    <dsp:sp modelId="{92A29215-65E3-4488-8FC6-8187ACC9E7CD}">
      <dsp:nvSpPr>
        <dsp:cNvPr id="0" name=""/>
        <dsp:cNvSpPr/>
      </dsp:nvSpPr>
      <dsp:spPr>
        <a:xfrm>
          <a:off x="2489469" y="3528391"/>
          <a:ext cx="4991101" cy="405410"/>
        </a:xfrm>
        <a:prstGeom prst="roundRect">
          <a:avLst/>
        </a:prstGeom>
        <a:solidFill>
          <a:srgbClr val="FFCC66">
            <a:alpha val="89804"/>
          </a:srgb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Register dejanskih lastnikov - RDL</a:t>
          </a:r>
        </a:p>
      </dsp:txBody>
      <dsp:txXfrm>
        <a:off x="2509259" y="3548181"/>
        <a:ext cx="4951521" cy="365830"/>
      </dsp:txXfrm>
    </dsp:sp>
    <dsp:sp modelId="{2B0A81B4-9BAA-4720-97C7-62B1E62CEFCE}">
      <dsp:nvSpPr>
        <dsp:cNvPr id="0" name=""/>
        <dsp:cNvSpPr/>
      </dsp:nvSpPr>
      <dsp:spPr>
        <a:xfrm>
          <a:off x="2489469" y="4032447"/>
          <a:ext cx="4968038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Register nastanitvenih obratov –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RNO</a:t>
          </a:r>
        </a:p>
      </dsp:txBody>
      <dsp:txXfrm>
        <a:off x="2509259" y="4052237"/>
        <a:ext cx="4928458" cy="365830"/>
      </dsp:txXfrm>
    </dsp:sp>
    <dsp:sp modelId="{51ADD147-12BF-48BE-A19C-1440FE8B989E}">
      <dsp:nvSpPr>
        <dsp:cNvPr id="0" name=""/>
        <dsp:cNvSpPr/>
      </dsp:nvSpPr>
      <dsp:spPr>
        <a:xfrm>
          <a:off x="2489452" y="4536502"/>
          <a:ext cx="4969600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Evidenca nevladnih organizacij -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ENO</a:t>
          </a:r>
        </a:p>
      </dsp:txBody>
      <dsp:txXfrm>
        <a:off x="2509242" y="4556292"/>
        <a:ext cx="4930020" cy="365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681D0-A35E-4F05-BD6F-B857F2AAA93A}">
      <dsp:nvSpPr>
        <dsp:cNvPr id="0" name=""/>
        <dsp:cNvSpPr/>
      </dsp:nvSpPr>
      <dsp:spPr>
        <a:xfrm>
          <a:off x="824198" y="1195940"/>
          <a:ext cx="3773121" cy="182093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220FC-3B4C-438C-AC12-33C8DF629A77}">
      <dsp:nvSpPr>
        <dsp:cNvPr id="0" name=""/>
        <dsp:cNvSpPr/>
      </dsp:nvSpPr>
      <dsp:spPr>
        <a:xfrm>
          <a:off x="192938" y="164421"/>
          <a:ext cx="5358742" cy="184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>
              <a:solidFill>
                <a:srgbClr val="FF82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Spremljanje sprememb za poslovne subjekte </a:t>
          </a:r>
        </a:p>
      </dsp:txBody>
      <dsp:txXfrm>
        <a:off x="192938" y="164421"/>
        <a:ext cx="5358742" cy="1841321"/>
      </dsp:txXfrm>
    </dsp:sp>
    <dsp:sp modelId="{4EF0CEB7-52FD-42FF-96A7-8E4263F962C2}">
      <dsp:nvSpPr>
        <dsp:cNvPr id="0" name=""/>
        <dsp:cNvSpPr/>
      </dsp:nvSpPr>
      <dsp:spPr>
        <a:xfrm>
          <a:off x="6800240" y="1155272"/>
          <a:ext cx="3409274" cy="17914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5A58E-68F8-474A-8766-8DFA8200F344}">
      <dsp:nvSpPr>
        <dsp:cNvPr id="0" name=""/>
        <dsp:cNvSpPr/>
      </dsp:nvSpPr>
      <dsp:spPr>
        <a:xfrm>
          <a:off x="5672890" y="179820"/>
          <a:ext cx="5689584" cy="184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>
              <a:solidFill>
                <a:srgbClr val="FF82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Spremljanje sprememb po opravilni številki insolventnega postopka</a:t>
          </a:r>
        </a:p>
      </dsp:txBody>
      <dsp:txXfrm>
        <a:off x="5672890" y="179820"/>
        <a:ext cx="5689584" cy="184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E6008A-7F51-7546-97E0-0B5960679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BDF82-7722-7040-961E-C7D4C4698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5BE14-DF9B-6C4A-8B05-F33D1EFE5B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5534A-A6E5-FA4F-A2B7-E2BC3475A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2DB9-6F7C-4342-ABD3-81A3A32E3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CAFD-D67F-B541-8A94-093EF6C4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EE6EC-C188-AD40-848E-CCBA2BCBE51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53D6-785C-414C-AB4F-67789BEC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A887754-E0EE-458F-B7A9-BA801B372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941BFFA0-9A49-464B-915B-A98EA069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" y="0"/>
            <a:ext cx="1219052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90167"/>
            <a:ext cx="2383950" cy="93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2395" y="4186332"/>
            <a:ext cx="2067231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554CC48-54F6-422D-96E7-280AFD628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0" y="0"/>
            <a:ext cx="1219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slike 6">
            <a:extLst>
              <a:ext uri="{FF2B5EF4-FFF2-40B4-BE49-F238E27FC236}">
                <a16:creationId xmlns:a16="http://schemas.microsoft.com/office/drawing/2014/main" id="{209D4C76-0B53-4417-AC64-E4A373703F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5589" y="301625"/>
            <a:ext cx="11604179" cy="5148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 za ozadje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4093" y="3279531"/>
            <a:ext cx="2382716" cy="949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t: 01 / 477 42 00</a:t>
            </a:r>
            <a:br>
              <a:rPr lang="en-US" dirty="0"/>
            </a:br>
            <a:r>
              <a:rPr lang="en-US" dirty="0"/>
              <a:t>e: info@ajpes.si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4826" y="2145947"/>
            <a:ext cx="8063345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FE94A8E-AE7A-43A3-9B05-C2EA7C5E4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61"/>
          <a:stretch/>
        </p:blipFill>
        <p:spPr>
          <a:xfrm>
            <a:off x="1480" y="5668894"/>
            <a:ext cx="12190520" cy="118910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051AAC3-CC40-4929-89DE-B91413B54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61"/>
          <a:stretch/>
        </p:blipFill>
        <p:spPr>
          <a:xfrm>
            <a:off x="1480" y="5668894"/>
            <a:ext cx="12190520" cy="11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4870517-228E-4A7A-B037-A0B0A633C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CFB3C1F2-2D6E-4A66-8055-7AE6F01F7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41074"/>
            <a:ext cx="2383950" cy="10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39154A4-9514-42C7-BDC9-5BDC90399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41074"/>
            <a:ext cx="2383950" cy="10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4E2928F-A166-4280-8222-99DED9DCD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top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slike 9">
            <a:extLst>
              <a:ext uri="{FF2B5EF4-FFF2-40B4-BE49-F238E27FC236}">
                <a16:creationId xmlns:a16="http://schemas.microsoft.com/office/drawing/2014/main" id="{C5CA5B92-E779-42AC-A447-9B2C44081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4163" y="1517904"/>
            <a:ext cx="11584749" cy="508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modro sliko za ozadje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D0F4BE-44FB-4B98-9A82-46A3E6249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tevan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5" y="409575"/>
            <a:ext cx="11561719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B80B189-F2C6-47D0-928C-B2397284F4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55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6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predmet + našte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430" y="409574"/>
            <a:ext cx="5620194" cy="530951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3375" y="409575"/>
            <a:ext cx="5762625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49A18FC8-875B-475F-8173-47E857049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430" y="1393371"/>
            <a:ext cx="5620195" cy="47248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lang="sl-SI" b="0" i="0">
                <a:effectLst/>
              </a:defRPr>
            </a:lvl1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sl-SI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0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dmet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196839-776A-354B-9A9D-DF4B3EDD9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92" y="356165"/>
            <a:ext cx="7311301" cy="5660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DD19B8ED-D487-4B85-AF4E-EC4C7C774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434" y="1516063"/>
            <a:ext cx="3606891" cy="3813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185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slike 9">
            <a:extLst>
              <a:ext uri="{FF2B5EF4-FFF2-40B4-BE49-F238E27FC236}">
                <a16:creationId xmlns:a16="http://schemas.microsoft.com/office/drawing/2014/main" id="{C5CA5B92-E779-42AC-A447-9B2C44081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4163" y="1517904"/>
            <a:ext cx="11584749" cy="508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modro sliko za ozadje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D0F4BE-44FB-4B98-9A82-46A3E624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80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7B6E600-F5D0-42D2-BD05-E5B140CB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kljuc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slike 6">
            <a:extLst>
              <a:ext uri="{FF2B5EF4-FFF2-40B4-BE49-F238E27FC236}">
                <a16:creationId xmlns:a16="http://schemas.microsoft.com/office/drawing/2014/main" id="{209D4C76-0B53-4417-AC64-E4A373703F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5589" y="301625"/>
            <a:ext cx="11604179" cy="5148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 za ozadje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4093" y="3279531"/>
            <a:ext cx="2382716" cy="949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t: 01 / 477 42 00</a:t>
            </a:r>
            <a:br>
              <a:rPr lang="en-US" dirty="0"/>
            </a:br>
            <a:r>
              <a:rPr lang="en-US" dirty="0"/>
              <a:t>e: info@ajpes.si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4826" y="2145947"/>
            <a:ext cx="8063345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FE94A8E-AE7A-43A3-9B05-C2EA7C5E4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61"/>
          <a:stretch/>
        </p:blipFill>
        <p:spPr>
          <a:xfrm>
            <a:off x="1480" y="5668894"/>
            <a:ext cx="12190520" cy="11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odse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9087" y="325439"/>
            <a:ext cx="11553825" cy="5767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Vstavi</a:t>
            </a:r>
            <a:r>
              <a:rPr lang="en-GB" dirty="0"/>
              <a:t> </a:t>
            </a:r>
            <a:r>
              <a:rPr lang="en-GB" dirty="0" err="1"/>
              <a:t>sliko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ozadje</a:t>
            </a:r>
            <a:r>
              <a:rPr lang="en-GB" dirty="0"/>
              <a:t> - </a:t>
            </a:r>
            <a:r>
              <a:rPr lang="en-GB" dirty="0" err="1"/>
              <a:t>modro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196411" y="2682965"/>
            <a:ext cx="10246408" cy="73066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NASLOV ODSEKA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96411" y="3429000"/>
            <a:ext cx="10246408" cy="735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51C1CA7-85F7-4DF7-9FCE-C5F907E8E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odse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375163" y="1796338"/>
            <a:ext cx="5183426" cy="73066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NASLOV ODSEKA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62" y="2639819"/>
            <a:ext cx="5183425" cy="735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3375" y="325438"/>
            <a:ext cx="5762625" cy="576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632FCEF-A742-4669-9B37-80A7472BA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tevan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5" y="409575"/>
            <a:ext cx="11561719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B80B189-F2C6-47D0-928C-B2397284F4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55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C59492C-4F9B-42D9-8F70-26051C3AF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tevanj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6" y="409575"/>
            <a:ext cx="11579182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0513" y="1306286"/>
            <a:ext cx="11579225" cy="47810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800100" indent="-342900">
              <a:buClr>
                <a:srgbClr val="ED7D31"/>
              </a:buClr>
              <a:buFont typeface="Arial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E92AD2D-8D05-4FB3-BDD9-A69F00DCE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predmet + našte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430" y="409574"/>
            <a:ext cx="5620194" cy="530951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3375" y="409575"/>
            <a:ext cx="5762625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49A18FC8-875B-475F-8173-47E857049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430" y="1393371"/>
            <a:ext cx="5620195" cy="47248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lang="sl-SI" b="0" i="0">
                <a:effectLst/>
              </a:defRPr>
            </a:lvl1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sl-SI" dirty="0"/>
          </a:p>
          <a:p>
            <a:pPr lvl="0"/>
            <a:endParaRPr lang="en-US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6D8E03B-0247-49AA-AAB0-4BD02891B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dmet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196839-776A-354B-9A9D-DF4B3EDD9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92" y="356165"/>
            <a:ext cx="7311301" cy="5660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DD19B8ED-D487-4B85-AF4E-EC4C7C774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434" y="1516063"/>
            <a:ext cx="3606891" cy="3813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sl-S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BDA45F-FE2B-4CEB-9EBA-EA498C63F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en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4EDB54C-CD13-4E86-8816-CCC52361B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782" r:id="rId16"/>
    <p:sldLayoutId id="2147483785" r:id="rId17"/>
    <p:sldLayoutId id="2147483787" r:id="rId18"/>
    <p:sldLayoutId id="2147483788" r:id="rId19"/>
    <p:sldLayoutId id="2147483796" r:id="rId20"/>
    <p:sldLayoutId id="2147483791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tmp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8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hyperlink" Target="http://www.ajpes.si/" TargetMode="External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www.google.si/url?sa=i&amp;rct=j&amp;q=&amp;esrc=s&amp;source=images&amp;cd=&amp;cad=rja&amp;uact=8&amp;ved=0ahUKEwj-8fPT6KjRAhVDECwKHYMxANAQjRwIBw&amp;url=http://www.pngpix.com/download/tag/ipad&amp;psig=AFQjCNElciycK3aa62wA-M60DaiY7dG-Pw&amp;ust=1483630553262089" TargetMode="External"/><Relationship Id="rId3" Type="http://schemas.openxmlformats.org/officeDocument/2006/relationships/hyperlink" Target="https://www.google.si/url?sa=i&amp;rct=j&amp;q=&amp;esrc=s&amp;source=images&amp;cd=&amp;cad=rja&amp;uact=8&amp;ved=0ahUKEwi62NjU56jRAhWHhSwKHfHJBHoQjRwIBw&amp;url=http://bitbar.com/testing/&amp;psig=AFQjCNFv7WN3V89_TBNOg5ENnWvyMJmqvg&amp;ust=1483629053792494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7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A211F5FF-AA47-46F6-BBC9-29D6AFF65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879" y="2959423"/>
            <a:ext cx="10803525" cy="1301929"/>
          </a:xfrm>
        </p:spPr>
        <p:txBody>
          <a:bodyPr/>
          <a:lstStyle/>
          <a:p>
            <a:r>
              <a:rPr lang="sl-SI" b="1" dirty="0"/>
              <a:t>PREVERJANJE POSLOVNIH PARTNERJEV JE LAHKO ENOSTAVNO </a:t>
            </a:r>
          </a:p>
          <a:p>
            <a:r>
              <a:rPr lang="sl-SI" sz="3200" b="1" i="1" dirty="0"/>
              <a:t>POZIV K DEJANJEM: OBVLADOVANJA NEGOTOVOSTI, DVOUMNOSTI IN TVEGANJ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87B238-51EC-49C3-9268-A1E3F3E05C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32" y="497799"/>
            <a:ext cx="935857" cy="4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1B69BA9-CF64-4C66-AAFE-16090CBA15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90" y="481754"/>
            <a:ext cx="795868" cy="3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37CAA6D-83F6-4A32-A738-3257B2B2F3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09" y="474498"/>
            <a:ext cx="472902" cy="37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A2D4EEC-B128-4A11-B0D0-3EDEE37ED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158" y="445687"/>
            <a:ext cx="466655" cy="4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AD77AE2-1531-4440-ADE7-401A0FC08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030" y="389330"/>
            <a:ext cx="1701901" cy="547151"/>
          </a:xfrm>
          <a:prstGeom prst="rect">
            <a:avLst/>
          </a:prstGeom>
        </p:spPr>
      </p:pic>
      <p:pic>
        <p:nvPicPr>
          <p:cNvPr id="11" name="Picture 1" descr="C:\Users\mojca.kunsek\Pictures\44197074_1864242627015863_1469327948552077312_n.jpg">
            <a:extLst>
              <a:ext uri="{FF2B5EF4-FFF2-40B4-BE49-F238E27FC236}">
                <a16:creationId xmlns:a16="http://schemas.microsoft.com/office/drawing/2014/main" id="{B9F92ECD-C55D-4350-935F-F170ADB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12" y="452582"/>
            <a:ext cx="736417" cy="3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značba mesta besedila 3">
            <a:extLst>
              <a:ext uri="{FF2B5EF4-FFF2-40B4-BE49-F238E27FC236}">
                <a16:creationId xmlns:a16="http://schemas.microsoft.com/office/drawing/2014/main" id="{741F31ED-9D54-4F23-B23E-ACFAEB2602D0}"/>
              </a:ext>
            </a:extLst>
          </p:cNvPr>
          <p:cNvSpPr txBox="1">
            <a:spLocks/>
          </p:cNvSpPr>
          <p:nvPr/>
        </p:nvSpPr>
        <p:spPr>
          <a:xfrm>
            <a:off x="620542" y="5844374"/>
            <a:ext cx="5679851" cy="4238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/>
              <a:t>mag. Mojca Kunšek, direktorica AJPES</a:t>
            </a:r>
          </a:p>
        </p:txBody>
      </p:sp>
      <p:sp>
        <p:nvSpPr>
          <p:cNvPr id="14" name="Označba mesta besedila 4">
            <a:extLst>
              <a:ext uri="{FF2B5EF4-FFF2-40B4-BE49-F238E27FC236}">
                <a16:creationId xmlns:a16="http://schemas.microsoft.com/office/drawing/2014/main" id="{5E1BD6DC-DCE5-4214-A488-1B25E03EA862}"/>
              </a:ext>
            </a:extLst>
          </p:cNvPr>
          <p:cNvSpPr txBox="1">
            <a:spLocks/>
          </p:cNvSpPr>
          <p:nvPr/>
        </p:nvSpPr>
        <p:spPr>
          <a:xfrm>
            <a:off x="7249730" y="5849842"/>
            <a:ext cx="4497725" cy="4238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/>
              <a:t>9. konferenca MSP, 8. april 2022</a:t>
            </a:r>
          </a:p>
        </p:txBody>
      </p:sp>
    </p:spTree>
    <p:extLst>
      <p:ext uri="{BB962C8B-B14F-4D97-AF65-F5344CB8AC3E}">
        <p14:creationId xmlns:p14="http://schemas.microsoft.com/office/powerpoint/2010/main" val="64063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CAEFB8ED-B8E5-4240-8B3A-852B593B4796}"/>
              </a:ext>
            </a:extLst>
          </p:cNvPr>
          <p:cNvSpPr/>
          <p:nvPr/>
        </p:nvSpPr>
        <p:spPr>
          <a:xfrm>
            <a:off x="1840183" y="1866229"/>
            <a:ext cx="8712968" cy="504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009AD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CBA9986-A125-4EA9-BB30-CCCB8166D64D}"/>
              </a:ext>
            </a:extLst>
          </p:cNvPr>
          <p:cNvGrpSpPr/>
          <p:nvPr/>
        </p:nvGrpSpPr>
        <p:grpSpPr>
          <a:xfrm>
            <a:off x="2396985" y="1578970"/>
            <a:ext cx="6099077" cy="590400"/>
            <a:chOff x="556802" y="62192"/>
            <a:chExt cx="6099077" cy="590400"/>
          </a:xfrm>
        </p:grpSpPr>
        <p:sp>
          <p:nvSpPr>
            <p:cNvPr id="20" name="Pravokotnik: zaokroženi vogali 19">
              <a:extLst>
                <a:ext uri="{FF2B5EF4-FFF2-40B4-BE49-F238E27FC236}">
                  <a16:creationId xmlns:a16="http://schemas.microsoft.com/office/drawing/2014/main" id="{D661C35B-B8B8-47FC-9A37-3DC32B397B8F}"/>
                </a:ext>
              </a:extLst>
            </p:cNvPr>
            <p:cNvSpPr/>
            <p:nvPr/>
          </p:nvSpPr>
          <p:spPr>
            <a:xfrm>
              <a:off x="556802" y="62192"/>
              <a:ext cx="6099077" cy="590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82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avokotnik: zaokroženi vogali 5">
              <a:extLst>
                <a:ext uri="{FF2B5EF4-FFF2-40B4-BE49-F238E27FC236}">
                  <a16:creationId xmlns:a16="http://schemas.microsoft.com/office/drawing/2014/main" id="{93706137-9D0B-4F35-8085-B6B4CCC0176B}"/>
                </a:ext>
              </a:extLst>
            </p:cNvPr>
            <p:cNvSpPr txBox="1"/>
            <p:nvPr/>
          </p:nvSpPr>
          <p:spPr>
            <a:xfrm>
              <a:off x="585623" y="91013"/>
              <a:ext cx="6041435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u="none" kern="1200" dirty="0">
                  <a:solidFill>
                    <a:schemeClr val="tx1"/>
                  </a:solidFill>
                </a:rPr>
                <a:t>Objave v registracijskih postopkih</a:t>
              </a:r>
              <a:r>
                <a:rPr lang="sl-SI" sz="2000" b="1" u="sng" kern="1200" dirty="0">
                  <a:solidFill>
                    <a:schemeClr val="tx1"/>
                  </a:solidFill>
                </a:rPr>
                <a:t> </a:t>
              </a:r>
              <a:endParaRPr lang="sl-SI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Pravokotnik 3">
            <a:extLst>
              <a:ext uri="{FF2B5EF4-FFF2-40B4-BE49-F238E27FC236}">
                <a16:creationId xmlns:a16="http://schemas.microsoft.com/office/drawing/2014/main" id="{C7B0DBD2-76BA-4E2A-8579-27C0D1765251}"/>
              </a:ext>
            </a:extLst>
          </p:cNvPr>
          <p:cNvSpPr/>
          <p:nvPr/>
        </p:nvSpPr>
        <p:spPr>
          <a:xfrm>
            <a:off x="1840183" y="2776946"/>
            <a:ext cx="8712968" cy="504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009AD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DEAF0E3-1C86-43AE-98EF-0F8EB04D8CDE}"/>
              </a:ext>
            </a:extLst>
          </p:cNvPr>
          <p:cNvGrpSpPr/>
          <p:nvPr/>
        </p:nvGrpSpPr>
        <p:grpSpPr>
          <a:xfrm>
            <a:off x="2254984" y="2478229"/>
            <a:ext cx="8296030" cy="590400"/>
            <a:chOff x="414801" y="961451"/>
            <a:chExt cx="8296030" cy="590400"/>
          </a:xfrm>
        </p:grpSpPr>
        <p:sp>
          <p:nvSpPr>
            <p:cNvPr id="18" name="Pravokotnik: zaokroženi vogali 17">
              <a:extLst>
                <a:ext uri="{FF2B5EF4-FFF2-40B4-BE49-F238E27FC236}">
                  <a16:creationId xmlns:a16="http://schemas.microsoft.com/office/drawing/2014/main" id="{06D42A3A-3210-41CF-BEC4-0774F687534D}"/>
                </a:ext>
              </a:extLst>
            </p:cNvPr>
            <p:cNvSpPr/>
            <p:nvPr/>
          </p:nvSpPr>
          <p:spPr>
            <a:xfrm>
              <a:off x="414801" y="961451"/>
              <a:ext cx="8296030" cy="590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82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avokotnik: zaokroženi vogali 8">
              <a:extLst>
                <a:ext uri="{FF2B5EF4-FFF2-40B4-BE49-F238E27FC236}">
                  <a16:creationId xmlns:a16="http://schemas.microsoft.com/office/drawing/2014/main" id="{BA7D7DB3-6BA8-46FA-9DB0-50173294EF66}"/>
                </a:ext>
              </a:extLst>
            </p:cNvPr>
            <p:cNvSpPr txBox="1"/>
            <p:nvPr/>
          </p:nvSpPr>
          <p:spPr>
            <a:xfrm>
              <a:off x="443622" y="990272"/>
              <a:ext cx="823838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u="none" kern="1200" dirty="0">
                  <a:solidFill>
                    <a:schemeClr val="tx1"/>
                  </a:solidFill>
                </a:rPr>
                <a:t>Objave v postopkih zaradi insolventnosti</a:t>
              </a:r>
              <a:endParaRPr lang="sl-SI" sz="2000" u="none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Pravokotnik 5">
            <a:extLst>
              <a:ext uri="{FF2B5EF4-FFF2-40B4-BE49-F238E27FC236}">
                <a16:creationId xmlns:a16="http://schemas.microsoft.com/office/drawing/2014/main" id="{E9A7BC2F-0989-4D3D-879A-F76B5E935056}"/>
              </a:ext>
            </a:extLst>
          </p:cNvPr>
          <p:cNvSpPr/>
          <p:nvPr/>
        </p:nvSpPr>
        <p:spPr>
          <a:xfrm>
            <a:off x="1840183" y="3680630"/>
            <a:ext cx="8712968" cy="504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009AD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388DD6E-5D50-4EAA-9537-9551C225D55B}"/>
              </a:ext>
            </a:extLst>
          </p:cNvPr>
          <p:cNvGrpSpPr/>
          <p:nvPr/>
        </p:nvGrpSpPr>
        <p:grpSpPr>
          <a:xfrm>
            <a:off x="2275831" y="3385430"/>
            <a:ext cx="6099077" cy="590400"/>
            <a:chOff x="435648" y="1868652"/>
            <a:chExt cx="6099077" cy="590400"/>
          </a:xfrm>
        </p:grpSpPr>
        <p:sp>
          <p:nvSpPr>
            <p:cNvPr id="16" name="Pravokotnik: zaokroženi vogali 15">
              <a:extLst>
                <a:ext uri="{FF2B5EF4-FFF2-40B4-BE49-F238E27FC236}">
                  <a16:creationId xmlns:a16="http://schemas.microsoft.com/office/drawing/2014/main" id="{4F7F983B-D0A8-41B4-9B04-EFD619429F2E}"/>
                </a:ext>
              </a:extLst>
            </p:cNvPr>
            <p:cNvSpPr/>
            <p:nvPr/>
          </p:nvSpPr>
          <p:spPr>
            <a:xfrm>
              <a:off x="435648" y="1868652"/>
              <a:ext cx="6099077" cy="590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82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avokotnik: zaokroženi vogali 11">
              <a:extLst>
                <a:ext uri="{FF2B5EF4-FFF2-40B4-BE49-F238E27FC236}">
                  <a16:creationId xmlns:a16="http://schemas.microsoft.com/office/drawing/2014/main" id="{C43CA325-FD0F-4966-8E45-90F59A99BD2E}"/>
                </a:ext>
              </a:extLst>
            </p:cNvPr>
            <p:cNvSpPr txBox="1"/>
            <p:nvPr/>
          </p:nvSpPr>
          <p:spPr>
            <a:xfrm>
              <a:off x="464469" y="1897473"/>
              <a:ext cx="6041435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u="none" kern="1200" dirty="0">
                  <a:solidFill>
                    <a:schemeClr val="tx1"/>
                  </a:solidFill>
                </a:rPr>
                <a:t>Objave po ZGD-1</a:t>
              </a:r>
              <a:endParaRPr lang="sl-SI" sz="2000" u="none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Pravokotnik 7">
            <a:extLst>
              <a:ext uri="{FF2B5EF4-FFF2-40B4-BE49-F238E27FC236}">
                <a16:creationId xmlns:a16="http://schemas.microsoft.com/office/drawing/2014/main" id="{CDCB32D9-DB6F-4A2B-A115-D7AE365B5F6E}"/>
              </a:ext>
            </a:extLst>
          </p:cNvPr>
          <p:cNvSpPr/>
          <p:nvPr/>
        </p:nvSpPr>
        <p:spPr>
          <a:xfrm>
            <a:off x="1840183" y="4587830"/>
            <a:ext cx="8712968" cy="504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009AD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DF47462-CF17-46C1-8245-CFE3695C8F60}"/>
              </a:ext>
            </a:extLst>
          </p:cNvPr>
          <p:cNvGrpSpPr/>
          <p:nvPr/>
        </p:nvGrpSpPr>
        <p:grpSpPr>
          <a:xfrm>
            <a:off x="2263919" y="4292630"/>
            <a:ext cx="8288261" cy="590400"/>
            <a:chOff x="423736" y="2775852"/>
            <a:chExt cx="8288261" cy="590400"/>
          </a:xfrm>
        </p:grpSpPr>
        <p:sp>
          <p:nvSpPr>
            <p:cNvPr id="14" name="Pravokotnik: zaokroženi vogali 13">
              <a:extLst>
                <a:ext uri="{FF2B5EF4-FFF2-40B4-BE49-F238E27FC236}">
                  <a16:creationId xmlns:a16="http://schemas.microsoft.com/office/drawing/2014/main" id="{E2590DC8-5740-484E-A0F1-30B7DFFC845F}"/>
                </a:ext>
              </a:extLst>
            </p:cNvPr>
            <p:cNvSpPr/>
            <p:nvPr/>
          </p:nvSpPr>
          <p:spPr>
            <a:xfrm>
              <a:off x="423736" y="2775852"/>
              <a:ext cx="8288261" cy="590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82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avokotnik: zaokroženi vogali 14">
              <a:extLst>
                <a:ext uri="{FF2B5EF4-FFF2-40B4-BE49-F238E27FC236}">
                  <a16:creationId xmlns:a16="http://schemas.microsoft.com/office/drawing/2014/main" id="{934A7932-6C43-4FE5-98B0-37D5B2B66CCB}"/>
                </a:ext>
              </a:extLst>
            </p:cNvPr>
            <p:cNvSpPr txBox="1"/>
            <p:nvPr/>
          </p:nvSpPr>
          <p:spPr>
            <a:xfrm>
              <a:off x="452557" y="2804673"/>
              <a:ext cx="8230619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u="none" kern="1200" dirty="0">
                  <a:solidFill>
                    <a:schemeClr val="tx1"/>
                  </a:solidFill>
                </a:rPr>
                <a:t>Objave po ZKUASP</a:t>
              </a:r>
              <a:endParaRPr lang="sl-SI" sz="2000" u="none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Pravokotnik 9">
            <a:extLst>
              <a:ext uri="{FF2B5EF4-FFF2-40B4-BE49-F238E27FC236}">
                <a16:creationId xmlns:a16="http://schemas.microsoft.com/office/drawing/2014/main" id="{1C76065B-CEDE-4017-A883-0F2CB82E7C42}"/>
              </a:ext>
            </a:extLst>
          </p:cNvPr>
          <p:cNvSpPr/>
          <p:nvPr/>
        </p:nvSpPr>
        <p:spPr>
          <a:xfrm>
            <a:off x="1840183" y="5495030"/>
            <a:ext cx="8712968" cy="504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009AD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6FFC387-8EF1-4A2D-8B19-30BD3D6EA1B6}"/>
              </a:ext>
            </a:extLst>
          </p:cNvPr>
          <p:cNvGrpSpPr/>
          <p:nvPr/>
        </p:nvGrpSpPr>
        <p:grpSpPr>
          <a:xfrm>
            <a:off x="2275831" y="5199830"/>
            <a:ext cx="6099077" cy="590400"/>
            <a:chOff x="435648" y="3683052"/>
            <a:chExt cx="6099077" cy="590400"/>
          </a:xfrm>
        </p:grpSpPr>
        <p:sp>
          <p:nvSpPr>
            <p:cNvPr id="12" name="Pravokotnik: zaokroženi vogali 11">
              <a:extLst>
                <a:ext uri="{FF2B5EF4-FFF2-40B4-BE49-F238E27FC236}">
                  <a16:creationId xmlns:a16="http://schemas.microsoft.com/office/drawing/2014/main" id="{9452CD92-6F02-4305-9B84-5DD4512DB51D}"/>
                </a:ext>
              </a:extLst>
            </p:cNvPr>
            <p:cNvSpPr/>
            <p:nvPr/>
          </p:nvSpPr>
          <p:spPr>
            <a:xfrm>
              <a:off x="435648" y="3683052"/>
              <a:ext cx="6099077" cy="590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82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avokotnik: zaokroženi vogali 17">
              <a:extLst>
                <a:ext uri="{FF2B5EF4-FFF2-40B4-BE49-F238E27FC236}">
                  <a16:creationId xmlns:a16="http://schemas.microsoft.com/office/drawing/2014/main" id="{E817103C-5FC1-4BD8-9A5B-EDDED630CFCC}"/>
                </a:ext>
              </a:extLst>
            </p:cNvPr>
            <p:cNvSpPr txBox="1"/>
            <p:nvPr/>
          </p:nvSpPr>
          <p:spPr>
            <a:xfrm>
              <a:off x="464469" y="3711873"/>
              <a:ext cx="6041435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u="none" kern="1200" dirty="0">
                  <a:solidFill>
                    <a:schemeClr val="tx1"/>
                  </a:solidFill>
                </a:rPr>
                <a:t>Objave po Zakonu o finančnih zavarovanjih</a:t>
              </a:r>
              <a:endParaRPr lang="sl-SI" sz="2000" u="none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Naslov 1">
            <a:extLst>
              <a:ext uri="{FF2B5EF4-FFF2-40B4-BE49-F238E27FC236}">
                <a16:creationId xmlns:a16="http://schemas.microsoft.com/office/drawing/2014/main" id="{B4851FE9-1FBE-4A3B-A77B-C022826C9CE6}"/>
              </a:ext>
            </a:extLst>
          </p:cNvPr>
          <p:cNvSpPr txBox="1">
            <a:spLocks/>
          </p:cNvSpPr>
          <p:nvPr/>
        </p:nvSpPr>
        <p:spPr>
          <a:xfrm>
            <a:off x="145983" y="459579"/>
            <a:ext cx="10377376" cy="72008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cs typeface="Calibri" panose="020F0502020204030204" pitchFamily="34" charset="0"/>
              </a:rPr>
              <a:t>PREVERJANJE OBJAV V </a:t>
            </a:r>
            <a:r>
              <a:rPr lang="sl-SI" dirty="0" err="1">
                <a:cs typeface="Calibri" panose="020F0502020204030204" pitchFamily="34" charset="0"/>
              </a:rPr>
              <a:t>eOBJAVE</a:t>
            </a:r>
            <a:endParaRPr lang="sl-SI" dirty="0">
              <a:cs typeface="Calibri" panose="020F0502020204030204" pitchFamily="34" charset="0"/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3294A654-BDEF-49E2-952C-070BC0E74B9D}"/>
              </a:ext>
            </a:extLst>
          </p:cNvPr>
          <p:cNvSpPr txBox="1"/>
          <p:nvPr/>
        </p:nvSpPr>
        <p:spPr>
          <a:xfrm>
            <a:off x="7036739" y="2472214"/>
            <a:ext cx="348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Tudi objave Banke Slovenije v postopkih reševanja bank (do leta 2020)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DC875C59-816A-4D73-9202-BF490D266ADD}"/>
              </a:ext>
            </a:extLst>
          </p:cNvPr>
          <p:cNvSpPr txBox="1"/>
          <p:nvPr/>
        </p:nvSpPr>
        <p:spPr>
          <a:xfrm>
            <a:off x="5604948" y="4305825"/>
            <a:ext cx="493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Objavijo pravne osebe, ki so pridobile dovoljenje Urada RS za intelektualno lastnino. </a:t>
            </a:r>
          </a:p>
        </p:txBody>
      </p:sp>
    </p:spTree>
    <p:extLst>
      <p:ext uri="{BB962C8B-B14F-4D97-AF65-F5344CB8AC3E}">
        <p14:creationId xmlns:p14="http://schemas.microsoft.com/office/powerpoint/2010/main" val="349946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45E3-5366-4A2B-B7D7-ECED86F38A17}"/>
              </a:ext>
            </a:extLst>
          </p:cNvPr>
          <p:cNvSpPr txBox="1">
            <a:spLocks/>
          </p:cNvSpPr>
          <p:nvPr/>
        </p:nvSpPr>
        <p:spPr>
          <a:xfrm>
            <a:off x="307239" y="395481"/>
            <a:ext cx="1106959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VPOGLED V </a:t>
            </a:r>
            <a:r>
              <a:rPr lang="sl-SI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eOBJAVE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A7E74-5E85-4670-8876-B1901FAC2C5B}"/>
              </a:ext>
            </a:extLst>
          </p:cNvPr>
          <p:cNvSpPr txBox="1">
            <a:spLocks/>
          </p:cNvSpPr>
          <p:nvPr/>
        </p:nvSpPr>
        <p:spPr>
          <a:xfrm>
            <a:off x="307239" y="1586097"/>
            <a:ext cx="11243212" cy="365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361D3FE-439D-413D-9414-C76658AFDAEB}"/>
              </a:ext>
            </a:extLst>
          </p:cNvPr>
          <p:cNvSpPr/>
          <p:nvPr/>
        </p:nvSpPr>
        <p:spPr>
          <a:xfrm>
            <a:off x="564687" y="1762357"/>
            <a:ext cx="5273865" cy="3773985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cs typeface="Calibri" panose="020F0502020204030204" pitchFamily="34" charset="0"/>
              </a:rPr>
              <a:t>Sprememba družbene pogodbe:</a:t>
            </a:r>
            <a:r>
              <a:rPr lang="sl-SI" sz="2200" dirty="0">
                <a:solidFill>
                  <a:schemeClr val="tx1"/>
                </a:solidFill>
                <a:cs typeface="Calibri" panose="020F0502020204030204" pitchFamily="34" charset="0"/>
              </a:rPr>
              <a:t> 21.11.2019</a:t>
            </a:r>
            <a:endParaRPr lang="en-US" sz="2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cs typeface="Calibri" panose="020F0502020204030204" pitchFamily="34" charset="0"/>
              </a:rPr>
              <a:t>Prodaja: </a:t>
            </a:r>
            <a:r>
              <a:rPr lang="sl-SI" sz="2200" dirty="0">
                <a:solidFill>
                  <a:schemeClr val="tx1"/>
                </a:solidFill>
                <a:cs typeface="Calibri" panose="020F0502020204030204" pitchFamily="34" charset="0"/>
              </a:rPr>
              <a:t>prenos 100 % deleža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cs typeface="Calibri" panose="020F0502020204030204" pitchFamily="34" charset="0"/>
              </a:rPr>
              <a:t>Sedanji lastnik: </a:t>
            </a:r>
            <a:r>
              <a:rPr lang="sl-SI" sz="2200" dirty="0">
                <a:solidFill>
                  <a:schemeClr val="tx1"/>
                </a:solidFill>
                <a:cs typeface="Calibri" panose="020F0502020204030204" pitchFamily="34" charset="0"/>
              </a:rPr>
              <a:t>državljan Madžarske, zastopnik le v tem podjetju v Sloveniji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cs typeface="Calibri" panose="020F0502020204030204" pitchFamily="34" charset="0"/>
              </a:rPr>
              <a:t>Bivši lastnik (dogovori za posel): </a:t>
            </a:r>
            <a:r>
              <a:rPr lang="sl-SI" sz="2200" dirty="0">
                <a:solidFill>
                  <a:schemeClr val="tx1"/>
                </a:solidFill>
                <a:cs typeface="Calibri" panose="020F0502020204030204" pitchFamily="34" charset="0"/>
              </a:rPr>
              <a:t>brez funkcij v podjetjih v Sloveniji</a:t>
            </a:r>
            <a:endParaRPr lang="sl-SI" sz="2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2" descr="Rezultat iskanja slik za ikone alarm">
            <a:extLst>
              <a:ext uri="{FF2B5EF4-FFF2-40B4-BE49-F238E27FC236}">
                <a16:creationId xmlns:a16="http://schemas.microsoft.com/office/drawing/2014/main" id="{2FB7BAD3-C435-47DE-9C67-48DE8D76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50" y="1973458"/>
            <a:ext cx="375847" cy="3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5525D8E-E1E9-4C9D-8A93-57729DA3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21" y="1425625"/>
            <a:ext cx="644489" cy="673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403E198-016B-4913-807C-382C690A7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989" y="1529702"/>
            <a:ext cx="5577578" cy="40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6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45E3-5366-4A2B-B7D7-ECED86F38A17}"/>
              </a:ext>
            </a:extLst>
          </p:cNvPr>
          <p:cNvSpPr txBox="1">
            <a:spLocks/>
          </p:cNvSpPr>
          <p:nvPr/>
        </p:nvSpPr>
        <p:spPr>
          <a:xfrm>
            <a:off x="307239" y="263436"/>
            <a:ext cx="1106959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cs typeface="Calibri" panose="020F0502020204030204" pitchFamily="34" charset="0"/>
              </a:rPr>
              <a:t>Register zastavnih pravic in premičnin (RZPP)</a:t>
            </a:r>
            <a:endParaRPr lang="en-US" sz="2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A7E74-5E85-4670-8876-B1901FAC2C5B}"/>
              </a:ext>
            </a:extLst>
          </p:cNvPr>
          <p:cNvSpPr txBox="1">
            <a:spLocks/>
          </p:cNvSpPr>
          <p:nvPr/>
        </p:nvSpPr>
        <p:spPr>
          <a:xfrm>
            <a:off x="307239" y="1586097"/>
            <a:ext cx="11243212" cy="365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361D3FE-439D-413D-9414-C76658AFDAEB}"/>
              </a:ext>
            </a:extLst>
          </p:cNvPr>
          <p:cNvSpPr/>
          <p:nvPr/>
        </p:nvSpPr>
        <p:spPr>
          <a:xfrm>
            <a:off x="410775" y="1113289"/>
            <a:ext cx="6518531" cy="1369852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sl-SI" b="1" dirty="0">
                <a:solidFill>
                  <a:schemeClr val="tx1"/>
                </a:solidFill>
                <a:cs typeface="Calibri" panose="020F0502020204030204" pitchFamily="34" charset="0"/>
              </a:rPr>
              <a:t>Preverjanje zastavljenih premičnin:</a:t>
            </a:r>
          </a:p>
          <a:p>
            <a:pPr marL="171450" indent="-1714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sl-SI" b="1" dirty="0">
                <a:solidFill>
                  <a:schemeClr val="tx1"/>
                </a:solidFill>
                <a:cs typeface="Calibri" panose="020F0502020204030204" pitchFamily="34" charset="0"/>
              </a:rPr>
              <a:t>z identifikacijsko številko premičnine </a:t>
            </a:r>
            <a:r>
              <a:rPr lang="sl-SI" dirty="0">
                <a:solidFill>
                  <a:schemeClr val="tx1"/>
                </a:solidFill>
                <a:cs typeface="Calibri" panose="020F0502020204030204" pitchFamily="34" charset="0"/>
              </a:rPr>
              <a:t>(številka šasije – VIN, identifikacijski znak – oprema, zaloga, živina)</a:t>
            </a:r>
          </a:p>
          <a:p>
            <a:pPr marL="171450" indent="-1714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  <a:cs typeface="Calibri" panose="020F0502020204030204" pitchFamily="34" charset="0"/>
              </a:rPr>
              <a:t>po poslovnih subjektih </a:t>
            </a:r>
            <a:r>
              <a:rPr lang="sl-SI" dirty="0">
                <a:solidFill>
                  <a:schemeClr val="tx1"/>
                </a:solidFill>
                <a:cs typeface="Calibri" panose="020F0502020204030204" pitchFamily="34" charset="0"/>
              </a:rPr>
              <a:t>(matična, davčna številka)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3DE444E-EBEF-44F0-A304-B8BE9D53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353" y="980363"/>
            <a:ext cx="644489" cy="673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1EEB579-4484-45EE-B105-4B767B77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5" y="3280420"/>
            <a:ext cx="4589064" cy="29134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D1DCBD5-664F-4CD2-B277-4A4BE78E0008}"/>
              </a:ext>
            </a:extLst>
          </p:cNvPr>
          <p:cNvSpPr txBox="1"/>
          <p:nvPr/>
        </p:nvSpPr>
        <p:spPr>
          <a:xfrm>
            <a:off x="410775" y="2859350"/>
            <a:ext cx="641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Število vpisanih premičnin v RZPP glede na vrsto vpisa po letih</a:t>
            </a:r>
            <a:endParaRPr lang="sl-SI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87595D67-A401-4FA6-AAA8-131CCDE52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248" y="3530445"/>
            <a:ext cx="2910979" cy="266341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22ADCFA-7C70-435F-8CB3-18218F7E8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413" y="1202037"/>
            <a:ext cx="3838252" cy="4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45E3-5366-4A2B-B7D7-ECED86F38A17}"/>
              </a:ext>
            </a:extLst>
          </p:cNvPr>
          <p:cNvSpPr txBox="1">
            <a:spLocks/>
          </p:cNvSpPr>
          <p:nvPr/>
        </p:nvSpPr>
        <p:spPr>
          <a:xfrm>
            <a:off x="206571" y="89554"/>
            <a:ext cx="1106959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cs typeface="Calibri" panose="020F0502020204030204" pitchFamily="34" charset="0"/>
              </a:rPr>
              <a:t>BONITETNE OCENE</a:t>
            </a:r>
            <a:endParaRPr lang="en-US" sz="2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A7E74-5E85-4670-8876-B1901FAC2C5B}"/>
              </a:ext>
            </a:extLst>
          </p:cNvPr>
          <p:cNvSpPr txBox="1">
            <a:spLocks/>
          </p:cNvSpPr>
          <p:nvPr/>
        </p:nvSpPr>
        <p:spPr>
          <a:xfrm>
            <a:off x="307239" y="1586097"/>
            <a:ext cx="11243212" cy="365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361D3FE-439D-413D-9414-C76658AFDAEB}"/>
              </a:ext>
            </a:extLst>
          </p:cNvPr>
          <p:cNvSpPr/>
          <p:nvPr/>
        </p:nvSpPr>
        <p:spPr>
          <a:xfrm>
            <a:off x="344761" y="980364"/>
            <a:ext cx="4740065" cy="5252656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spcBef>
                <a:spcPts val="1200"/>
              </a:spcBef>
              <a:buClr>
                <a:schemeClr val="accent2"/>
              </a:buClr>
            </a:pPr>
            <a:endParaRPr lang="sl-SI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57175" indent="-257175">
              <a:spcBef>
                <a:spcPts val="1200"/>
              </a:spcBef>
              <a:buClr>
                <a:schemeClr val="accent2"/>
              </a:buClr>
            </a:pPr>
            <a:r>
              <a:rPr lang="sl-SI" sz="2000" b="1" dirty="0">
                <a:solidFill>
                  <a:schemeClr val="tx1"/>
                </a:solidFill>
                <a:cs typeface="Arial" panose="020B0604020202020204" pitchFamily="34" charset="0"/>
              </a:rPr>
              <a:t>Podpovprečna bonitetna ocena: </a:t>
            </a:r>
            <a:r>
              <a:rPr lang="sl-SI" sz="2000" dirty="0">
                <a:solidFill>
                  <a:schemeClr val="tx1"/>
                </a:solidFill>
                <a:cs typeface="Arial" panose="020B0604020202020204" pitchFamily="34" charset="0"/>
              </a:rPr>
              <a:t>SB8</a:t>
            </a:r>
          </a:p>
          <a:p>
            <a:pPr marL="257175" indent="-257175">
              <a:spcBef>
                <a:spcPts val="1200"/>
              </a:spcBef>
              <a:buClr>
                <a:schemeClr val="accent2"/>
              </a:buClr>
            </a:pPr>
            <a:r>
              <a:rPr lang="sl-SI" sz="2000" b="1" dirty="0">
                <a:solidFill>
                  <a:schemeClr val="tx1"/>
                </a:solidFill>
                <a:cs typeface="Arial" panose="020B0604020202020204" pitchFamily="34" charset="0"/>
              </a:rPr>
              <a:t>Promet na transakcijskem računu v letu 2019 (BON-2): </a:t>
            </a:r>
            <a:r>
              <a:rPr lang="sl-SI" sz="2000" dirty="0">
                <a:solidFill>
                  <a:schemeClr val="tx1"/>
                </a:solidFill>
                <a:cs typeface="Arial" panose="020B0604020202020204" pitchFamily="34" charset="0"/>
              </a:rPr>
              <a:t>99 EUR</a:t>
            </a:r>
          </a:p>
          <a:p>
            <a:pPr marL="257175" indent="-257175">
              <a:spcBef>
                <a:spcPts val="1200"/>
              </a:spcBef>
              <a:buClr>
                <a:schemeClr val="accent2"/>
              </a:buClr>
            </a:pPr>
            <a:r>
              <a:rPr lang="sl-SI" sz="2000" b="1" dirty="0">
                <a:solidFill>
                  <a:schemeClr val="tx1"/>
                </a:solidFill>
                <a:cs typeface="Arial" panose="020B0604020202020204" pitchFamily="34" charset="0"/>
              </a:rPr>
              <a:t>Maksimalna vzdržna zadolženost: </a:t>
            </a:r>
            <a:r>
              <a:rPr lang="sl-SI" sz="2000" dirty="0">
                <a:solidFill>
                  <a:schemeClr val="tx1"/>
                </a:solidFill>
                <a:cs typeface="Arial" panose="020B0604020202020204" pitchFamily="34" charset="0"/>
              </a:rPr>
              <a:t>0 EUR</a:t>
            </a:r>
          </a:p>
          <a:p>
            <a:pPr marL="257175" indent="-257175">
              <a:spcBef>
                <a:spcPts val="1200"/>
              </a:spcBef>
              <a:buClr>
                <a:schemeClr val="accent2"/>
              </a:buClr>
            </a:pPr>
            <a:r>
              <a:rPr lang="sl-SI" sz="2000" b="1" dirty="0">
                <a:solidFill>
                  <a:schemeClr val="tx1"/>
                </a:solidFill>
                <a:cs typeface="Arial" panose="020B0604020202020204" pitchFamily="34" charset="0"/>
              </a:rPr>
              <a:t>Blokada TRR v zadnjih 6 mesecih: </a:t>
            </a:r>
            <a:r>
              <a:rPr lang="sl-SI" sz="2000" dirty="0">
                <a:solidFill>
                  <a:schemeClr val="tx1"/>
                </a:solidFill>
                <a:cs typeface="Arial" panose="020B0604020202020204" pitchFamily="34" charset="0"/>
              </a:rPr>
              <a:t>2 dni</a:t>
            </a:r>
          </a:p>
          <a:p>
            <a:pPr marL="257175" indent="-257175">
              <a:spcBef>
                <a:spcPts val="1200"/>
              </a:spcBef>
              <a:buClr>
                <a:schemeClr val="accent2"/>
              </a:buClr>
            </a:pPr>
            <a:r>
              <a:rPr lang="sl-SI" sz="2000" b="1" dirty="0">
                <a:solidFill>
                  <a:schemeClr val="tx1"/>
                </a:solidFill>
                <a:cs typeface="Arial" panose="020B0604020202020204" pitchFamily="34" charset="0"/>
              </a:rPr>
              <a:t>Davčni neplačnik: </a:t>
            </a:r>
            <a:r>
              <a:rPr lang="sl-SI" sz="2000" dirty="0">
                <a:solidFill>
                  <a:schemeClr val="tx1"/>
                </a:solidFill>
                <a:cs typeface="Arial" panose="020B0604020202020204" pitchFamily="34" charset="0"/>
              </a:rPr>
              <a:t>NE </a:t>
            </a:r>
            <a:endParaRPr lang="sl-SI" sz="2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3DE444E-EBEF-44F0-A304-B8BE9D53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42" y="885546"/>
            <a:ext cx="644489" cy="67346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DD154FC-F51A-406B-914F-2EDD6E61172C}"/>
              </a:ext>
            </a:extLst>
          </p:cNvPr>
          <p:cNvSpPr txBox="1"/>
          <p:nvPr/>
        </p:nvSpPr>
        <p:spPr>
          <a:xfrm>
            <a:off x="344761" y="968228"/>
            <a:ext cx="3370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Ugotovitve:</a:t>
            </a:r>
            <a:endParaRPr lang="sl-SI" sz="2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FA2A824-FC1F-458E-B621-1032254A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4" y="4105693"/>
            <a:ext cx="3210544" cy="19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značba mesta vsebine 3">
            <a:extLst>
              <a:ext uri="{FF2B5EF4-FFF2-40B4-BE49-F238E27FC236}">
                <a16:creationId xmlns:a16="http://schemas.microsoft.com/office/drawing/2014/main" id="{D983D956-620C-4F42-AA6E-24C1F64FE0E7}"/>
              </a:ext>
            </a:extLst>
          </p:cNvPr>
          <p:cNvSpPr txBox="1">
            <a:spLocks/>
          </p:cNvSpPr>
          <p:nvPr/>
        </p:nvSpPr>
        <p:spPr>
          <a:xfrm>
            <a:off x="5724755" y="1298096"/>
            <a:ext cx="5825696" cy="1192448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b="1" dirty="0"/>
              <a:t>Bonitetna ocena </a:t>
            </a:r>
            <a:r>
              <a:rPr lang="sl-SI" sz="2000" dirty="0"/>
              <a:t>– </a:t>
            </a:r>
            <a:r>
              <a:rPr lang="sl-SI" altLang="sl-SI" sz="2000" dirty="0">
                <a:cs typeface="Calibri" pitchFamily="34" charset="0"/>
              </a:rPr>
              <a:t>napoved verjetnosti nastopa dogodka neplačila v obdobju 12 mesecev po datumu izdelave letnega poročila (upoštevano tudi tveganje panoge) </a:t>
            </a:r>
            <a:endParaRPr lang="sl-SI" sz="2000" dirty="0"/>
          </a:p>
        </p:txBody>
      </p:sp>
      <p:sp>
        <p:nvSpPr>
          <p:cNvPr id="12" name="Označba mesta vsebine 3">
            <a:extLst>
              <a:ext uri="{FF2B5EF4-FFF2-40B4-BE49-F238E27FC236}">
                <a16:creationId xmlns:a16="http://schemas.microsoft.com/office/drawing/2014/main" id="{77E7E024-7A64-495D-9F55-EBD12B915FEC}"/>
              </a:ext>
            </a:extLst>
          </p:cNvPr>
          <p:cNvSpPr txBox="1">
            <a:spLocks/>
          </p:cNvSpPr>
          <p:nvPr/>
        </p:nvSpPr>
        <p:spPr>
          <a:xfrm>
            <a:off x="5821303" y="2840091"/>
            <a:ext cx="5825696" cy="1748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/>
              <a:t>Opozorilni signali in ažuriranje ocen  </a:t>
            </a:r>
            <a:r>
              <a:rPr lang="sl-SI" sz="2000" dirty="0"/>
              <a:t>– spremljanje dogodkov insolventnosti, informacij iz revidiranih poročil in revizorjevih mnenj, podatkov o plačilni sposobnosti, podatkov o uvrščenosti na seznam davčnih dolžnikov, idr.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0532CF1-1936-4876-AA70-D9EDB50FBB08}"/>
              </a:ext>
            </a:extLst>
          </p:cNvPr>
          <p:cNvSpPr txBox="1"/>
          <p:nvPr/>
        </p:nvSpPr>
        <p:spPr>
          <a:xfrm>
            <a:off x="5794435" y="4910884"/>
            <a:ext cx="582569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/>
              <a:t>Za izkazovanje zanesljivosti </a:t>
            </a:r>
            <a:r>
              <a:rPr lang="sl-SI" sz="2000" dirty="0"/>
              <a:t>pri sklepanju poslov doma in v tujini, na javnih razpisih, pridobivanju sredstev, kreditov in drugih virov financiranja</a:t>
            </a:r>
          </a:p>
        </p:txBody>
      </p:sp>
    </p:spTree>
    <p:extLst>
      <p:ext uri="{BB962C8B-B14F-4D97-AF65-F5344CB8AC3E}">
        <p14:creationId xmlns:p14="http://schemas.microsoft.com/office/powerpoint/2010/main" val="272792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A84E-2560-4A47-A66E-DAE3C8E35799}"/>
              </a:ext>
            </a:extLst>
          </p:cNvPr>
          <p:cNvSpPr txBox="1">
            <a:spLocks/>
          </p:cNvSpPr>
          <p:nvPr/>
        </p:nvSpPr>
        <p:spPr>
          <a:xfrm>
            <a:off x="-61878" y="207158"/>
            <a:ext cx="11710377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CELOVIT VPOGLED (VSEBINSKI IN FINANČNI PODATKI)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21B51-6E28-45A9-B28A-97A7312EE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8707" r="14527" b="18148"/>
          <a:stretch/>
        </p:blipFill>
        <p:spPr bwMode="auto">
          <a:xfrm>
            <a:off x="4945779" y="1225608"/>
            <a:ext cx="4392488" cy="274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lak 6">
            <a:extLst>
              <a:ext uri="{FF2B5EF4-FFF2-40B4-BE49-F238E27FC236}">
                <a16:creationId xmlns:a16="http://schemas.microsoft.com/office/drawing/2014/main" id="{24CDC7A2-F5AA-4113-886D-AF9871280DF6}"/>
              </a:ext>
            </a:extLst>
          </p:cNvPr>
          <p:cNvSpPr/>
          <p:nvPr/>
        </p:nvSpPr>
        <p:spPr>
          <a:xfrm>
            <a:off x="9447910" y="2064032"/>
            <a:ext cx="2200589" cy="10663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b="1" dirty="0">
                <a:solidFill>
                  <a:schemeClr val="bg1"/>
                </a:solidFill>
              </a:rPr>
              <a:t>   Iskanje tudi po     </a:t>
            </a:r>
          </a:p>
          <a:p>
            <a:r>
              <a:rPr lang="sl-SI" sz="1400" b="1" dirty="0">
                <a:solidFill>
                  <a:schemeClr val="bg1"/>
                </a:solidFill>
              </a:rPr>
              <a:t>   fizičnih osebah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BB01987-F9BC-4107-ABFE-DA9F6C787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4" y="996975"/>
            <a:ext cx="4051928" cy="48885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8BD246E-3CD6-4741-9E3B-D3980962E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8" y="3910063"/>
            <a:ext cx="2612614" cy="23021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293E44-0215-4AE3-99F0-022D2FD98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552" y="4184888"/>
            <a:ext cx="5410955" cy="1695687"/>
          </a:xfrm>
          <a:prstGeom prst="rect">
            <a:avLst/>
          </a:prstGeom>
          <a:ln w="22225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508C86D-AFC2-4F70-B26E-0528A441E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501" y="1143154"/>
            <a:ext cx="153373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4E21C858-D358-4424-9FAF-190C3BA3B65A}"/>
              </a:ext>
            </a:extLst>
          </p:cNvPr>
          <p:cNvSpPr txBox="1">
            <a:spLocks/>
          </p:cNvSpPr>
          <p:nvPr/>
        </p:nvSpPr>
        <p:spPr>
          <a:xfrm>
            <a:off x="241354" y="371776"/>
            <a:ext cx="11169534" cy="60643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200" dirty="0">
                <a:solidFill>
                  <a:srgbClr val="FF8200"/>
                </a:solidFill>
                <a:latin typeface="Calibri" panose="020F0502020204030204" pitchFamily="34" charset="0"/>
                <a:ea typeface="+mn-ea"/>
                <a:cs typeface="+mn-cs"/>
              </a:rPr>
              <a:t>DNEVNO OBVEŠČANJE O SPREMEMBAH NA EMAIL ALI SMS</a:t>
            </a:r>
          </a:p>
        </p:txBody>
      </p:sp>
      <p:graphicFrame>
        <p:nvGraphicFramePr>
          <p:cNvPr id="12" name="Označba mesta vsebine 3">
            <a:extLst>
              <a:ext uri="{FF2B5EF4-FFF2-40B4-BE49-F238E27FC236}">
                <a16:creationId xmlns:a16="http://schemas.microsoft.com/office/drawing/2014/main" id="{A39127A1-B508-4291-A071-86E23DA88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559828"/>
              </p:ext>
            </p:extLst>
          </p:nvPr>
        </p:nvGraphicFramePr>
        <p:xfrm>
          <a:off x="576977" y="869953"/>
          <a:ext cx="11555413" cy="478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654DD8F-59F5-47D6-83C4-DC257CFBC51C}"/>
              </a:ext>
            </a:extLst>
          </p:cNvPr>
          <p:cNvSpPr txBox="1"/>
          <p:nvPr/>
        </p:nvSpPr>
        <p:spPr>
          <a:xfrm>
            <a:off x="406403" y="4069291"/>
            <a:ext cx="576264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Obveščanje o </a:t>
            </a:r>
            <a:r>
              <a:rPr lang="sl-SI" b="1" dirty="0"/>
              <a:t>spremembah </a:t>
            </a:r>
            <a:r>
              <a:rPr lang="sl-SI" dirty="0"/>
              <a:t>v:</a:t>
            </a:r>
          </a:p>
          <a:p>
            <a:pPr algn="ctr"/>
            <a:endParaRPr lang="sl-SI" sz="10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sl-SI" sz="1600" dirty="0"/>
              <a:t>Poslovnem registru Slovenije (ime, sedež, odgovorne osebe, …)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sl-SI" sz="1600" dirty="0"/>
              <a:t>Registru transakcijskih računov (odprtje in zaprtje TRR, blokade)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sl-SI" sz="1600" dirty="0"/>
              <a:t>Uradnih objavah po ZGD-1 in v postopkih </a:t>
            </a:r>
            <a:r>
              <a:rPr lang="sl-SI" sz="1600" dirty="0" err="1"/>
              <a:t>insolvenosti</a:t>
            </a:r>
            <a:r>
              <a:rPr lang="sl-SI" sz="1600" dirty="0"/>
              <a:t> (za izbrana procesna dejanja)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sl-SI" sz="1600" dirty="0"/>
              <a:t>Letnih poročilih (objava revidiranih letnih poročil)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16CC146-5504-478B-BAB5-1E2CFBC6F14B}"/>
              </a:ext>
            </a:extLst>
          </p:cNvPr>
          <p:cNvSpPr txBox="1"/>
          <p:nvPr/>
        </p:nvSpPr>
        <p:spPr>
          <a:xfrm>
            <a:off x="6622742" y="4023124"/>
            <a:ext cx="4918229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Obveščanje o </a:t>
            </a:r>
            <a:r>
              <a:rPr lang="sl-SI" b="1" dirty="0"/>
              <a:t>vseh procesnih dejanjih v postopkih insolventnosti</a:t>
            </a:r>
            <a:r>
              <a:rPr lang="sl-SI" dirty="0"/>
              <a:t>:</a:t>
            </a:r>
          </a:p>
          <a:p>
            <a:pPr algn="ctr"/>
            <a:endParaRPr lang="sl-SI" sz="10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sl-SI" sz="1600" dirty="0"/>
              <a:t>za pravne osebe (tudi izbrisane iz Poslovnega registra Slovenije)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sl-SI" sz="1600" dirty="0"/>
              <a:t>za fizične osebe – potrošnike (osebni stečaj, stečaj zapuščine)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03645CD-9C2D-42D7-BB0E-D3F427679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5425" y="440361"/>
            <a:ext cx="1106694" cy="5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82AE7D1-AAAA-482A-A29F-4DEC8CB81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85147"/>
              </p:ext>
            </p:extLst>
          </p:nvPr>
        </p:nvGraphicFramePr>
        <p:xfrm>
          <a:off x="5687366" y="449830"/>
          <a:ext cx="6099349" cy="558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349">
                  <a:extLst>
                    <a:ext uri="{9D8B030D-6E8A-4147-A177-3AD203B41FA5}">
                      <a16:colId xmlns:a16="http://schemas.microsoft.com/office/drawing/2014/main" val="4074968636"/>
                    </a:ext>
                  </a:extLst>
                </a:gridCol>
              </a:tblGrid>
              <a:tr h="372715">
                <a:tc>
                  <a:txBody>
                    <a:bodyPr/>
                    <a:lstStyle/>
                    <a:p>
                      <a:r>
                        <a:rPr lang="sl-SI" sz="2000" b="1" kern="1200" dirty="0">
                          <a:solidFill>
                            <a:srgbClr val="FFFFFF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PODATKI –  spletni servis </a:t>
                      </a:r>
                      <a:r>
                        <a:rPr lang="sl-SI" sz="2000" b="1" kern="1200" dirty="0" err="1">
                          <a:solidFill>
                            <a:srgbClr val="FFFFFF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proFi</a:t>
                      </a:r>
                      <a:r>
                        <a:rPr lang="sl-SI" sz="2000" b="1" kern="1200" dirty="0">
                          <a:solidFill>
                            <a:srgbClr val="FFFFFF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=PO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44417"/>
                  </a:ext>
                </a:extLst>
              </a:tr>
              <a:tr h="1232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>
                          <a:latin typeface="+mn-lt"/>
                        </a:rPr>
                        <a:t>Podatki o subjektu,</a:t>
                      </a:r>
                      <a:r>
                        <a:rPr lang="sl-SI" sz="1600" b="1" baseline="0" dirty="0">
                          <a:latin typeface="+mn-lt"/>
                        </a:rPr>
                        <a:t> ustanoviteljih, zastopnikih, nadzornikih</a:t>
                      </a:r>
                      <a:endParaRPr lang="sl-SI" sz="1600" b="1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0" dirty="0">
                          <a:latin typeface="+mn-lt"/>
                        </a:rPr>
                        <a:t>matična</a:t>
                      </a:r>
                      <a:r>
                        <a:rPr lang="sl-SI" sz="1200" b="0" baseline="0" dirty="0">
                          <a:latin typeface="+mn-lt"/>
                        </a:rPr>
                        <a:t> in davčna številka, naziv, naslov, kraj, dejavnost, pravno-organizacijska oblika, datum vpisa pri reg. organu, ime in priimek ustanoviteljev, zastopnikov, članov nadzornega organa, funkcija nadzornika in zastopnika, šifre sprememb registrskih podatkov v PRS (v zvezi s spremembo firme, naslova, zastopnikov, ustanoviteljev, prenehanjem subjekta, preoblikovanji, prenosi deležev, insolventnimi dogodki, ..)</a:t>
                      </a:r>
                      <a:endParaRPr lang="sl-SI" sz="12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928399"/>
                  </a:ext>
                </a:extLst>
              </a:tr>
              <a:tr h="587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Podatki iz Registra transakcijskih</a:t>
                      </a:r>
                      <a:r>
                        <a:rPr lang="sl-SI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računov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aseline="0" dirty="0">
                          <a:latin typeface="+mn-lt"/>
                        </a:rPr>
                        <a:t>številka TRR, ponudnik plačilnih storitev, datum odprtja in zaprtja računa, neporavnane obveznosti (R)</a:t>
                      </a:r>
                      <a:r>
                        <a:rPr lang="sl-SI" sz="1200" dirty="0">
                          <a:latin typeface="+mn-lt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781098"/>
                  </a:ext>
                </a:extLst>
              </a:tr>
              <a:tr h="587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Podatki iz Registra protestiranih menic (RPM)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protest menice, datum vpisa protesta, datum izbrisa protesta</a:t>
                      </a:r>
                      <a:endParaRPr lang="sl-SI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192736"/>
                  </a:ext>
                </a:extLst>
              </a:tr>
              <a:tr h="802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x-non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odatk</a:t>
                      </a: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x-non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iz eObjav - ZGD</a:t>
                      </a:r>
                      <a:endParaRPr lang="sl-SI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vrsta objave, datum objave dejanja (objave v zvezi z skupščino družb, statusnimi preoblikovanji, v postopkih rednih likvidacij, druge objave po ZGD-1 ali aktom o ustanovitve</a:t>
                      </a:r>
                      <a:endParaRPr lang="sl-SI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43636"/>
                  </a:ext>
                </a:extLst>
              </a:tr>
              <a:tr h="587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Podatki iz eInsolv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datum objave, tip procesnega dejanja, tip postopka, tip dejanja (za izbrane postopke)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960292"/>
                  </a:ext>
                </a:extLst>
              </a:tr>
              <a:tr h="802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Podatki iz letnih poročil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velikost subjekta, vrsta letnega poročila, datum začetka in konca poslovnega leta, bilančni podatki po shemah za različne vrste letnih poročil, naziv skupine, MŠ revizijske družbe, mnenje revizorja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007385"/>
                  </a:ext>
                </a:extLst>
              </a:tr>
              <a:tr h="372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Kazalniki poslovanja </a:t>
                      </a:r>
                      <a:r>
                        <a:rPr lang="sl-SI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(22 kazalnikov)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831940"/>
                  </a:ext>
                </a:extLst>
              </a:tr>
            </a:tbl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3014033E-3D83-4514-823F-4325D08E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1" y="2003900"/>
            <a:ext cx="4910293" cy="24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3D440A-7975-4121-8793-2A1B3C8ADDF1}"/>
              </a:ext>
            </a:extLst>
          </p:cNvPr>
          <p:cNvSpPr txBox="1">
            <a:spLocks/>
          </p:cNvSpPr>
          <p:nvPr/>
        </p:nvSpPr>
        <p:spPr>
          <a:xfrm>
            <a:off x="193337" y="341527"/>
            <a:ext cx="5251343" cy="1406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INTEGRACIJA PODATKOV O POSLOVNIH PARTNERJIH V </a:t>
            </a:r>
          </a:p>
          <a:p>
            <a:pPr algn="ctr"/>
            <a:r>
              <a:rPr lang="sl-SI" sz="28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IT SISTEME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82B507A0-B65E-468C-A7F4-79FEAEE15251}"/>
              </a:ext>
            </a:extLst>
          </p:cNvPr>
          <p:cNvSpPr/>
          <p:nvPr/>
        </p:nvSpPr>
        <p:spPr>
          <a:xfrm>
            <a:off x="405285" y="4646372"/>
            <a:ext cx="450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dirty="0">
                <a:latin typeface="Calibri" pitchFamily="34" charset="0"/>
                <a:cs typeface="Calibri" pitchFamily="34" charset="0"/>
              </a:rPr>
              <a:t>Prevzemanje podatkov in informacij o poslovanju posameznih gospodarskih subjektov v informacijski sistem uporabnika (ožja ali širša shema).</a:t>
            </a:r>
          </a:p>
        </p:txBody>
      </p:sp>
    </p:spTree>
    <p:extLst>
      <p:ext uri="{BB962C8B-B14F-4D97-AF65-F5344CB8AC3E}">
        <p14:creationId xmlns:p14="http://schemas.microsoft.com/office/powerpoint/2010/main" val="208545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51F44F-EC4D-4D7E-9706-88D3F604D745}"/>
              </a:ext>
            </a:extLst>
          </p:cNvPr>
          <p:cNvSpPr txBox="1">
            <a:spLocks/>
          </p:cNvSpPr>
          <p:nvPr/>
        </p:nvSpPr>
        <p:spPr>
          <a:xfrm>
            <a:off x="106272" y="350462"/>
            <a:ext cx="11243212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PODATKI O SLOVENSKIH IN TUJIH PRAVNIH OSEBAH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Ograda vsebine 2">
            <a:extLst>
              <a:ext uri="{FF2B5EF4-FFF2-40B4-BE49-F238E27FC236}">
                <a16:creationId xmlns:a16="http://schemas.microsoft.com/office/drawing/2014/main" id="{C79A0F10-7940-4DBF-9F29-731B25AE119F}"/>
              </a:ext>
            </a:extLst>
          </p:cNvPr>
          <p:cNvSpPr txBox="1">
            <a:spLocks/>
          </p:cNvSpPr>
          <p:nvPr/>
        </p:nvSpPr>
        <p:spPr>
          <a:xfrm>
            <a:off x="441859" y="1253331"/>
            <a:ext cx="472299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Domače pravne osebe: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Poslovni register Slovenije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 zastavnih pravic in premičnin RZPP 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 transakcijskih računov TRR (blokade)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Drugi registri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eObjave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Letna poročila (5 let)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Bonitete</a:t>
            </a:r>
          </a:p>
          <a:p>
            <a:pPr>
              <a:buClr>
                <a:srgbClr val="FF8200"/>
              </a:buClr>
              <a:buSzPct val="120000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Analitično orodje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 Fi=Po</a:t>
            </a:r>
          </a:p>
          <a:p>
            <a:pPr marL="0" indent="0">
              <a:buClr>
                <a:srgbClr val="FF8200"/>
              </a:buClr>
              <a:buSzPct val="120000"/>
              <a:buNone/>
            </a:pP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grada vsebine 3">
            <a:extLst>
              <a:ext uri="{FF2B5EF4-FFF2-40B4-BE49-F238E27FC236}">
                <a16:creationId xmlns:a16="http://schemas.microsoft.com/office/drawing/2014/main" id="{390FD36D-D02F-4E15-9AEE-0714FE1845A5}"/>
              </a:ext>
            </a:extLst>
          </p:cNvPr>
          <p:cNvSpPr txBox="1">
            <a:spLocks/>
          </p:cNvSpPr>
          <p:nvPr/>
        </p:nvSpPr>
        <p:spPr>
          <a:xfrm>
            <a:off x="6755617" y="1261269"/>
            <a:ext cx="5436383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Mednarodna povezava: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342900"/>
            <a:r>
              <a:rPr lang="sl-SI" sz="24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 (e-justice)</a:t>
            </a:r>
          </a:p>
          <a:p>
            <a:pPr marL="0" indent="0">
              <a:buNone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6050" lvl="1" indent="-216000">
              <a:buFontTx/>
              <a:buChar char="-"/>
            </a:pPr>
            <a:endParaRPr lang="sl-SI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/>
            <a:r>
              <a:rPr lang="sl-SI" sz="22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Mreža EBR (</a:t>
            </a:r>
            <a:r>
              <a:rPr lang="sl-SI" sz="2200" b="1" dirty="0" err="1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l-SI" sz="22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sl-SI" sz="2200" b="1" dirty="0" err="1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r>
              <a:rPr lang="sl-SI" sz="22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400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6004822-B12D-495C-8307-D3A45B450C41}"/>
              </a:ext>
            </a:extLst>
          </p:cNvPr>
          <p:cNvPicPr/>
          <p:nvPr/>
        </p:nvPicPr>
        <p:blipFill rotWithShape="1">
          <a:blip r:embed="rId2"/>
          <a:srcRect l="28836" t="16137" r="28836" b="50123"/>
          <a:stretch/>
        </p:blipFill>
        <p:spPr>
          <a:xfrm>
            <a:off x="6755617" y="2503482"/>
            <a:ext cx="4515552" cy="1093062"/>
          </a:xfrm>
          <a:prstGeom prst="rect">
            <a:avLst/>
          </a:prstGeom>
        </p:spPr>
      </p:pic>
      <p:pic>
        <p:nvPicPr>
          <p:cNvPr id="8" name="Picture 2" descr="C:\Users\mojca.kunsek\Pictures\Global-Network-icon[1].png">
            <a:extLst>
              <a:ext uri="{FF2B5EF4-FFF2-40B4-BE49-F238E27FC236}">
                <a16:creationId xmlns:a16="http://schemas.microsoft.com/office/drawing/2014/main" id="{7A537C46-0F4A-4DF5-BE63-3E9457D8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24" y="3290219"/>
            <a:ext cx="2781034" cy="27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AFE5E77-36B8-43D7-98A8-1E09F9F8A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40357" r="52218" b="44837"/>
          <a:stretch/>
        </p:blipFill>
        <p:spPr bwMode="auto">
          <a:xfrm>
            <a:off x="6888898" y="4482771"/>
            <a:ext cx="4460586" cy="135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jcak\Pictures\HD-Wallpaper-Spring-Flower-420x336.jpg">
            <a:extLst>
              <a:ext uri="{FF2B5EF4-FFF2-40B4-BE49-F238E27FC236}">
                <a16:creationId xmlns:a16="http://schemas.microsoft.com/office/drawing/2014/main" id="{3757E0AA-55F6-4903-B7BC-F103F540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1196505"/>
            <a:ext cx="7177126" cy="48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besedila 3">
            <a:extLst>
              <a:ext uri="{FF2B5EF4-FFF2-40B4-BE49-F238E27FC236}">
                <a16:creationId xmlns:a16="http://schemas.microsoft.com/office/drawing/2014/main" id="{0E2AE63B-266E-4705-A7C8-232685B648E0}"/>
              </a:ext>
            </a:extLst>
          </p:cNvPr>
          <p:cNvSpPr txBox="1">
            <a:spLocks/>
          </p:cNvSpPr>
          <p:nvPr/>
        </p:nvSpPr>
        <p:spPr>
          <a:xfrm>
            <a:off x="1514696" y="482895"/>
            <a:ext cx="8262348" cy="9145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sz="2800" dirty="0">
                <a:solidFill>
                  <a:schemeClr val="accent2"/>
                </a:solidFill>
                <a:latin typeface="+mn-lt"/>
                <a:ea typeface="+mj-ea"/>
                <a:cs typeface="Calibri" panose="020F0502020204030204" pitchFamily="34" charset="0"/>
              </a:rPr>
              <a:t>HVALA ZA POZORNOST in SREČNO!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54D3085-8445-467C-A000-C1DDD3CEA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33" y="2319785"/>
            <a:ext cx="720000" cy="72000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CEAD21E7-E3D0-46B1-AFBC-292C24756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033" y="3039785"/>
            <a:ext cx="720000" cy="720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92A6929B-2B7A-4630-9FDD-79EEEC18D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033" y="3759785"/>
            <a:ext cx="720000" cy="720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A9C9291-34BA-426D-95D8-BB4B39830D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79" y="3538590"/>
            <a:ext cx="1162390" cy="1162390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7DA17FC4-57C5-4726-B5DF-DE0A0C6AC2F8}"/>
              </a:ext>
            </a:extLst>
          </p:cNvPr>
          <p:cNvSpPr/>
          <p:nvPr/>
        </p:nvSpPr>
        <p:spPr>
          <a:xfrm>
            <a:off x="9619489" y="2382541"/>
            <a:ext cx="14611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u="sng" dirty="0">
                <a:solidFill>
                  <a:srgbClr val="00B0F0"/>
                </a:solidFill>
                <a:ea typeface="Verdana" panose="020B0604030504040204" pitchFamily="34" charset="0"/>
                <a:hlinkClick r:id="rId10"/>
              </a:rPr>
              <a:t>www.ajpes.si</a:t>
            </a:r>
            <a:endParaRPr lang="sl-SI" b="1" u="sng" dirty="0">
              <a:solidFill>
                <a:srgbClr val="00B0F0"/>
              </a:solidFill>
              <a:ea typeface="Verdana" panose="020B0604030504040204" pitchFamily="34" charset="0"/>
            </a:endParaRPr>
          </a:p>
          <a:p>
            <a:endParaRPr lang="sl-SI" b="1" u="sng" dirty="0">
              <a:solidFill>
                <a:srgbClr val="00B0F0"/>
              </a:solidFill>
              <a:ea typeface="Verdana" panose="020B0604030504040204" pitchFamily="34" charset="0"/>
            </a:endParaRPr>
          </a:p>
          <a:p>
            <a:r>
              <a:rPr lang="sl-SI" b="1" u="sng" dirty="0">
                <a:solidFill>
                  <a:srgbClr val="00B0F0"/>
                </a:solidFill>
                <a:ea typeface="Verdana" panose="020B0604030504040204" pitchFamily="34" charset="0"/>
              </a:rPr>
              <a:t>info@ajpes.si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149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62834D5-5116-4473-A1A8-54AD2E8F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61" y="1120325"/>
            <a:ext cx="5535738" cy="4883071"/>
          </a:xfrm>
          <a:prstGeom prst="rect">
            <a:avLst/>
          </a:prstGeom>
        </p:spPr>
      </p:pic>
      <p:sp>
        <p:nvSpPr>
          <p:cNvPr id="34" name="Naslov 3">
            <a:extLst>
              <a:ext uri="{FF2B5EF4-FFF2-40B4-BE49-F238E27FC236}">
                <a16:creationId xmlns:a16="http://schemas.microsoft.com/office/drawing/2014/main" id="{12622149-81B2-4AB1-AE39-A01A042FC83E}"/>
              </a:ext>
            </a:extLst>
          </p:cNvPr>
          <p:cNvSpPr txBox="1">
            <a:spLocks/>
          </p:cNvSpPr>
          <p:nvPr/>
        </p:nvSpPr>
        <p:spPr>
          <a:xfrm>
            <a:off x="2287593" y="281225"/>
            <a:ext cx="7861241" cy="69842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l-SI" cap="all" dirty="0">
                <a:cs typeface="Calibri" panose="020F0502020204030204" pitchFamily="34" charset="0"/>
              </a:rPr>
              <a:t>KAKŠNE KOMPETENCE POTREBUJE PODJETNICA?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2E4BF80-812F-444D-8E0D-390EF14377C7}"/>
              </a:ext>
            </a:extLst>
          </p:cNvPr>
          <p:cNvSpPr txBox="1"/>
          <p:nvPr/>
        </p:nvSpPr>
        <p:spPr>
          <a:xfrm>
            <a:off x="200967" y="5950527"/>
            <a:ext cx="697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Zavod RS za šolstvo, </a:t>
            </a:r>
            <a:r>
              <a:rPr lang="sl-SI" dirty="0" err="1"/>
              <a:t>EntreComp</a:t>
            </a:r>
            <a:r>
              <a:rPr lang="sl-SI" dirty="0"/>
              <a:t>: Okvir </a:t>
            </a:r>
            <a:r>
              <a:rPr lang="sl-SI" dirty="0" err="1"/>
              <a:t>podjetnostne</a:t>
            </a:r>
            <a:r>
              <a:rPr lang="sl-SI" dirty="0"/>
              <a:t> kompetence 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8D269028-D3C6-4015-AE8E-71D55771AF29}"/>
              </a:ext>
            </a:extLst>
          </p:cNvPr>
          <p:cNvSpPr/>
          <p:nvPr/>
        </p:nvSpPr>
        <p:spPr>
          <a:xfrm rot="1740000">
            <a:off x="3315077" y="2419354"/>
            <a:ext cx="1486536" cy="65549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26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>
            <a:extLst>
              <a:ext uri="{FF2B5EF4-FFF2-40B4-BE49-F238E27FC236}">
                <a16:creationId xmlns:a16="http://schemas.microsoft.com/office/drawing/2014/main" id="{FDDE012F-28A3-46CB-B71E-2AD3EDA6D7C4}"/>
              </a:ext>
            </a:extLst>
          </p:cNvPr>
          <p:cNvSpPr/>
          <p:nvPr/>
        </p:nvSpPr>
        <p:spPr>
          <a:xfrm>
            <a:off x="1670855" y="1293379"/>
            <a:ext cx="8334382" cy="4689684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Naslov 3">
            <a:extLst>
              <a:ext uri="{FF2B5EF4-FFF2-40B4-BE49-F238E27FC236}">
                <a16:creationId xmlns:a16="http://schemas.microsoft.com/office/drawing/2014/main" id="{12622149-81B2-4AB1-AE39-A01A042FC83E}"/>
              </a:ext>
            </a:extLst>
          </p:cNvPr>
          <p:cNvSpPr txBox="1">
            <a:spLocks/>
          </p:cNvSpPr>
          <p:nvPr/>
        </p:nvSpPr>
        <p:spPr>
          <a:xfrm>
            <a:off x="2087555" y="476672"/>
            <a:ext cx="7272808" cy="69842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l-SI" cap="all" dirty="0">
                <a:cs typeface="Calibri" panose="020F0502020204030204" pitchFamily="34" charset="0"/>
              </a:rPr>
              <a:t>Uporabnikova dilema v digitalni dobi</a:t>
            </a:r>
          </a:p>
        </p:txBody>
      </p:sp>
      <p:pic>
        <p:nvPicPr>
          <p:cNvPr id="35" name="Picture 3" descr="C:\Users\mojca.kunsek\Pictures\Technology-humanity-Futureport-Prague-2018-Futurist-Gerd-Leonhard-Public.011-1024x576[1].jpg">
            <a:extLst>
              <a:ext uri="{FF2B5EF4-FFF2-40B4-BE49-F238E27FC236}">
                <a16:creationId xmlns:a16="http://schemas.microsoft.com/office/drawing/2014/main" id="{5F006B23-5D4D-40AD-983A-962C7718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55" y="1500670"/>
            <a:ext cx="7501594" cy="42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0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F09536-B6B0-46A1-A1EF-432594DFB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73" y="514334"/>
            <a:ext cx="10913064" cy="988662"/>
          </a:xfrm>
        </p:spPr>
        <p:txBody>
          <a:bodyPr/>
          <a:lstStyle/>
          <a:p>
            <a:pPr algn="ctr"/>
            <a:r>
              <a:rPr lang="sl-SI" cap="all" dirty="0">
                <a:cs typeface="Calibri" panose="020F0502020204030204" pitchFamily="34" charset="0"/>
              </a:rPr>
              <a:t>prepoznavanje tveganih poslovnih partnerjev in preprečevanje poslovnih prevar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3910948-CCF9-4264-AF93-ADA1AE0F2CC2}"/>
              </a:ext>
            </a:extLst>
          </p:cNvPr>
          <p:cNvSpPr txBox="1"/>
          <p:nvPr/>
        </p:nvSpPr>
        <p:spPr>
          <a:xfrm>
            <a:off x="6235441" y="1930109"/>
            <a:ext cx="566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8200"/>
              </a:buClr>
              <a:buFont typeface="Calibri" panose="020F0502020204030204" pitchFamily="34" charset="0"/>
              <a:buChar char="o"/>
            </a:pPr>
            <a:r>
              <a:rPr lang="sl-SI" sz="2400" b="1" dirty="0"/>
              <a:t>Prepoznavanje opozorilnih znakov</a:t>
            </a:r>
          </a:p>
          <a:p>
            <a:pPr marL="342900" indent="-342900">
              <a:buClr>
                <a:srgbClr val="FF8200"/>
              </a:buClr>
              <a:buFont typeface="Calibri" panose="020F0502020204030204" pitchFamily="34" charset="0"/>
              <a:buChar char="o"/>
            </a:pPr>
            <a:r>
              <a:rPr lang="sl-SI" sz="2400" b="1" dirty="0"/>
              <a:t>Uporaba uradnih in tekoče posodobljenih podatkov</a:t>
            </a:r>
          </a:p>
          <a:p>
            <a:pPr marL="342900" indent="-342900">
              <a:buClr>
                <a:srgbClr val="FF8200"/>
              </a:buClr>
              <a:buFont typeface="Calibri" panose="020F0502020204030204" pitchFamily="34" charset="0"/>
              <a:buChar char="o"/>
            </a:pPr>
            <a:r>
              <a:rPr lang="sl-SI" sz="2400" b="1" dirty="0"/>
              <a:t>Enostavnost, varnost in stalnost dostopa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D0E1818-21EF-4B89-B82B-6799BB54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33" y="2063768"/>
            <a:ext cx="5022830" cy="3737498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E6D17873-C544-4EC2-9665-14A1531A38CC}"/>
              </a:ext>
            </a:extLst>
          </p:cNvPr>
          <p:cNvGrpSpPr/>
          <p:nvPr/>
        </p:nvGrpSpPr>
        <p:grpSpPr>
          <a:xfrm>
            <a:off x="7034288" y="3648519"/>
            <a:ext cx="3622385" cy="2111790"/>
            <a:chOff x="621943" y="1494510"/>
            <a:chExt cx="8149341" cy="3352709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A8521EB-23F3-469B-B04E-065249028B4E}"/>
                </a:ext>
              </a:extLst>
            </p:cNvPr>
            <p:cNvGrpSpPr/>
            <p:nvPr/>
          </p:nvGrpSpPr>
          <p:grpSpPr>
            <a:xfrm>
              <a:off x="3421940" y="1494510"/>
              <a:ext cx="5349344" cy="3230634"/>
              <a:chOff x="3915216" y="1494510"/>
              <a:chExt cx="5349344" cy="3230634"/>
            </a:xfrm>
          </p:grpSpPr>
          <p:pic>
            <p:nvPicPr>
              <p:cNvPr id="24" name="Picture 8" descr="Rezultat iskanja slik za mobile devices">
                <a:hlinkClick r:id="rId3"/>
                <a:extLst>
                  <a:ext uri="{FF2B5EF4-FFF2-40B4-BE49-F238E27FC236}">
                    <a16:creationId xmlns:a16="http://schemas.microsoft.com/office/drawing/2014/main" id="{B8DD2674-3BED-4C25-B6E9-71899BF601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15216" y="1494510"/>
                <a:ext cx="5349344" cy="3230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Skupina 24">
                <a:extLst>
                  <a:ext uri="{FF2B5EF4-FFF2-40B4-BE49-F238E27FC236}">
                    <a16:creationId xmlns:a16="http://schemas.microsoft.com/office/drawing/2014/main" id="{FB21A3E2-FF73-445C-985C-25057F6932E8}"/>
                  </a:ext>
                </a:extLst>
              </p:cNvPr>
              <p:cNvGrpSpPr/>
              <p:nvPr/>
            </p:nvGrpSpPr>
            <p:grpSpPr>
              <a:xfrm>
                <a:off x="4674981" y="1792436"/>
                <a:ext cx="3999666" cy="2500109"/>
                <a:chOff x="4674981" y="1792436"/>
                <a:chExt cx="3999666" cy="2500109"/>
              </a:xfrm>
            </p:grpSpPr>
            <p:grpSp>
              <p:nvGrpSpPr>
                <p:cNvPr id="26" name="Skupina 25">
                  <a:extLst>
                    <a:ext uri="{FF2B5EF4-FFF2-40B4-BE49-F238E27FC236}">
                      <a16:creationId xmlns:a16="http://schemas.microsoft.com/office/drawing/2014/main" id="{DF6DAA5F-D6B6-41D2-AA54-ED6B6E151273}"/>
                    </a:ext>
                  </a:extLst>
                </p:cNvPr>
                <p:cNvGrpSpPr/>
                <p:nvPr/>
              </p:nvGrpSpPr>
              <p:grpSpPr>
                <a:xfrm>
                  <a:off x="4674981" y="1792436"/>
                  <a:ext cx="3999666" cy="2500109"/>
                  <a:chOff x="4678156" y="1792436"/>
                  <a:chExt cx="3999666" cy="2500109"/>
                </a:xfrm>
              </p:grpSpPr>
              <p:pic>
                <p:nvPicPr>
                  <p:cNvPr id="28" name="Picture 3">
                    <a:extLst>
                      <a:ext uri="{FF2B5EF4-FFF2-40B4-BE49-F238E27FC236}">
                        <a16:creationId xmlns:a16="http://schemas.microsoft.com/office/drawing/2014/main" id="{579A18C6-4A6F-4EE8-870B-C90373A1B5B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678156" y="1792436"/>
                    <a:ext cx="3999666" cy="211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4">
                    <a:extLst>
                      <a:ext uri="{FF2B5EF4-FFF2-40B4-BE49-F238E27FC236}">
                        <a16:creationId xmlns:a16="http://schemas.microsoft.com/office/drawing/2014/main" id="{81D7CBB2-7DD3-4855-977B-BE60D8DFD0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419898" y="3573016"/>
                    <a:ext cx="3257377" cy="7195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" name="Picture 3">
                    <a:extLst>
                      <a:ext uri="{FF2B5EF4-FFF2-40B4-BE49-F238E27FC236}">
                        <a16:creationId xmlns:a16="http://schemas.microsoft.com/office/drawing/2014/main" id="{C3AD73B0-785D-4E5E-9C60-B0B676A465F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678156" y="3833299"/>
                    <a:ext cx="865394" cy="459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475695C7-C161-409F-A669-4550D6E2CBF7}"/>
                    </a:ext>
                  </a:extLst>
                </p:cNvPr>
                <p:cNvSpPr/>
                <p:nvPr/>
              </p:nvSpPr>
              <p:spPr>
                <a:xfrm>
                  <a:off x="8323410" y="1840844"/>
                  <a:ext cx="288032" cy="4571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B04C501F-CA13-49AC-B5C0-5200B0639528}"/>
                </a:ext>
              </a:extLst>
            </p:cNvPr>
            <p:cNvGrpSpPr/>
            <p:nvPr/>
          </p:nvGrpSpPr>
          <p:grpSpPr>
            <a:xfrm>
              <a:off x="621943" y="1945389"/>
              <a:ext cx="2173098" cy="2779755"/>
              <a:chOff x="333911" y="2040174"/>
              <a:chExt cx="2173098" cy="2779755"/>
            </a:xfrm>
          </p:grpSpPr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0FDFFB50-AC0C-425C-883B-8646A8419722}"/>
                  </a:ext>
                </a:extLst>
              </p:cNvPr>
              <p:cNvGrpSpPr/>
              <p:nvPr/>
            </p:nvGrpSpPr>
            <p:grpSpPr>
              <a:xfrm>
                <a:off x="769045" y="2308399"/>
                <a:ext cx="1707349" cy="2272729"/>
                <a:chOff x="769045" y="2308399"/>
                <a:chExt cx="1707349" cy="2272729"/>
              </a:xfrm>
            </p:grpSpPr>
            <p:pic>
              <p:nvPicPr>
                <p:cNvPr id="17" name="Picture 6">
                  <a:extLst>
                    <a:ext uri="{FF2B5EF4-FFF2-40B4-BE49-F238E27FC236}">
                      <a16:creationId xmlns:a16="http://schemas.microsoft.com/office/drawing/2014/main" id="{827202FF-130B-490D-8C78-BDCD0DB828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69045" y="2308399"/>
                  <a:ext cx="1707349" cy="190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3D7CF526-AED7-4DD7-953D-00CE8BD07148}"/>
                    </a:ext>
                  </a:extLst>
                </p:cNvPr>
                <p:cNvSpPr/>
                <p:nvPr/>
              </p:nvSpPr>
              <p:spPr>
                <a:xfrm>
                  <a:off x="2175290" y="2344787"/>
                  <a:ext cx="288032" cy="4571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pic>
              <p:nvPicPr>
                <p:cNvPr id="19" name="Picture 3">
                  <a:extLst>
                    <a:ext uri="{FF2B5EF4-FFF2-40B4-BE49-F238E27FC236}">
                      <a16:creationId xmlns:a16="http://schemas.microsoft.com/office/drawing/2014/main" id="{FA5BEB68-A63A-497E-97D9-05F20FE12C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83800" y="2914650"/>
                  <a:ext cx="1382325" cy="658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835B0382-96CA-4FB4-88AA-41C58C888E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66552" y="3573487"/>
                  <a:ext cx="1409842" cy="3500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3">
                  <a:extLst>
                    <a:ext uri="{FF2B5EF4-FFF2-40B4-BE49-F238E27FC236}">
                      <a16:creationId xmlns:a16="http://schemas.microsoft.com/office/drawing/2014/main" id="{18C483AC-81A1-4A85-8D53-E89FBC21FC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69046" y="4077072"/>
                  <a:ext cx="504924" cy="504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EB9C8735-709E-4706-837E-0D5C5C8C21DB}"/>
                    </a:ext>
                  </a:extLst>
                </p:cNvPr>
                <p:cNvSpPr/>
                <p:nvPr/>
              </p:nvSpPr>
              <p:spPr>
                <a:xfrm>
                  <a:off x="1066552" y="3923531"/>
                  <a:ext cx="1409842" cy="657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pic>
              <p:nvPicPr>
                <p:cNvPr id="23" name="Picture 13">
                  <a:extLst>
                    <a:ext uri="{FF2B5EF4-FFF2-40B4-BE49-F238E27FC236}">
                      <a16:creationId xmlns:a16="http://schemas.microsoft.com/office/drawing/2014/main" id="{FB8D8D40-1D1E-4359-87E1-8F36B9F3FE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83815" y="3964955"/>
                  <a:ext cx="1382309" cy="616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" name="Picture 12" descr="Rezultat iskanja slik za ipad png">
                <a:hlinkClick r:id="rId13"/>
                <a:extLst>
                  <a:ext uri="{FF2B5EF4-FFF2-40B4-BE49-F238E27FC236}">
                    <a16:creationId xmlns:a16="http://schemas.microsoft.com/office/drawing/2014/main" id="{213B2B70-B490-4514-9A99-C7A8C1EB6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11" y="2040174"/>
                <a:ext cx="2173098" cy="2779755"/>
              </a:xfrm>
              <a:prstGeom prst="rect">
                <a:avLst/>
              </a:prstGeom>
              <a:noFill/>
              <a:effectLst>
                <a:reflection blurRad="6350" stA="150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407F63B-545E-4F22-B6FB-82E327D2FFD9}"/>
                </a:ext>
              </a:extLst>
            </p:cNvPr>
            <p:cNvGrpSpPr/>
            <p:nvPr/>
          </p:nvGrpSpPr>
          <p:grpSpPr>
            <a:xfrm>
              <a:off x="2725100" y="2460228"/>
              <a:ext cx="1393675" cy="2386991"/>
              <a:chOff x="2981702" y="2612856"/>
              <a:chExt cx="1296144" cy="2219947"/>
            </a:xfrm>
          </p:grpSpPr>
          <p:pic>
            <p:nvPicPr>
              <p:cNvPr id="12" name="Picture 16">
                <a:extLst>
                  <a:ext uri="{FF2B5EF4-FFF2-40B4-BE49-F238E27FC236}">
                    <a16:creationId xmlns:a16="http://schemas.microsoft.com/office/drawing/2014/main" id="{598845EC-C9F9-4C9E-B1CA-0F74B10FA3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06664" y="3017804"/>
                <a:ext cx="846224" cy="151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>
                <a:extLst>
                  <a:ext uri="{FF2B5EF4-FFF2-40B4-BE49-F238E27FC236}">
                    <a16:creationId xmlns:a16="http://schemas.microsoft.com/office/drawing/2014/main" id="{9A1F81B3-EB93-414D-B249-7DC836FE8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06664" y="3524820"/>
                <a:ext cx="846224" cy="97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5" descr="http://pngimg.com/upload/iphone_PNG5735.png">
                <a:extLst>
                  <a:ext uri="{FF2B5EF4-FFF2-40B4-BE49-F238E27FC236}">
                    <a16:creationId xmlns:a16="http://schemas.microsoft.com/office/drawing/2014/main" id="{8CBA5C78-8B66-4400-87E2-50311E758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81702" y="2612856"/>
                <a:ext cx="1296144" cy="2219947"/>
              </a:xfrm>
              <a:prstGeom prst="rect">
                <a:avLst/>
              </a:prstGeom>
              <a:noFill/>
              <a:effectLst>
                <a:reflection blurRad="6350" stA="150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567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54DB7-80A9-46D6-A0CC-6057948F8C38}"/>
              </a:ext>
            </a:extLst>
          </p:cNvPr>
          <p:cNvSpPr txBox="1">
            <a:spLocks/>
          </p:cNvSpPr>
          <p:nvPr/>
        </p:nvSpPr>
        <p:spPr>
          <a:xfrm>
            <a:off x="707388" y="318179"/>
            <a:ext cx="10777226" cy="756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(NE)PREPOZNAVANJE OPOZORILNIH ZNAKOV JE LAHKO TUDI USODNO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B0B4B70-CBC6-4E1B-81ED-64EAA94B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7" y="1274511"/>
            <a:ext cx="5457825" cy="4733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F11658-3AEE-4532-83FA-7A0978DEAF14}"/>
              </a:ext>
            </a:extLst>
          </p:cNvPr>
          <p:cNvSpPr/>
          <p:nvPr/>
        </p:nvSpPr>
        <p:spPr>
          <a:xfrm>
            <a:off x="5947143" y="1240216"/>
            <a:ext cx="5837355" cy="4768220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cs typeface="Arial" panose="020B0604020202020204" pitchFamily="34" charset="0"/>
              </a:rPr>
              <a:t>PRIMER:</a:t>
            </a: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 koncem leta 2019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cs typeface="Arial" panose="020B0604020202020204" pitchFamily="34" charset="0"/>
              </a:rPr>
              <a:t>DOGODEK:</a:t>
            </a:r>
          </a:p>
          <a:p>
            <a:pPr marL="571725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prodaja blaga v Rusijo</a:t>
            </a:r>
          </a:p>
          <a:p>
            <a:pPr marL="571725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povpraševanje po prevozu prek spleta</a:t>
            </a:r>
          </a:p>
          <a:p>
            <a:pPr marL="571725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prevozniško podjetje iz Maribora </a:t>
            </a:r>
          </a:p>
          <a:p>
            <a:pPr marL="571725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srbski voznik po navodilu iz Maribora raztovori robo na Slovaškem </a:t>
            </a:r>
          </a:p>
          <a:p>
            <a:pPr marL="571725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za blagom izgine vsaka sled</a:t>
            </a:r>
          </a:p>
          <a:p>
            <a:pPr marL="228825" lvl="1" indent="0" algn="just">
              <a:buClr>
                <a:schemeClr val="accent2"/>
              </a:buClr>
              <a:buNone/>
            </a:pPr>
            <a:endParaRPr lang="sl-SI" sz="1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8825" lvl="1" indent="0" algn="ctr">
              <a:buClr>
                <a:schemeClr val="accent2"/>
              </a:buClr>
              <a:buNone/>
            </a:pPr>
            <a:r>
              <a:rPr lang="sl-SI" sz="2200" b="1" dirty="0">
                <a:solidFill>
                  <a:schemeClr val="tx1"/>
                </a:solidFill>
                <a:cs typeface="Arial" panose="020B0604020202020204" pitchFamily="34" charset="0"/>
              </a:rPr>
              <a:t>    ŠKODA: 220.000 EUR</a:t>
            </a:r>
            <a:r>
              <a:rPr lang="sl-SI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8825" lvl="1" indent="0" algn="just">
              <a:buClr>
                <a:schemeClr val="accent2"/>
              </a:buClr>
              <a:buNone/>
            </a:pPr>
            <a:endParaRPr lang="sl-SI" sz="2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8825" lvl="1" indent="0" algn="ctr">
              <a:buClr>
                <a:schemeClr val="accent2"/>
              </a:buClr>
              <a:buNone/>
            </a:pPr>
            <a:r>
              <a:rPr lang="sl-SI" sz="2200" b="1" dirty="0">
                <a:solidFill>
                  <a:schemeClr val="tx1"/>
                </a:solidFill>
                <a:cs typeface="Calibri" panose="020F0502020204030204" pitchFamily="34" charset="0"/>
              </a:rPr>
              <a:t>Ali bi lahko zmanjšali tveganja z uporabo podatkov AJPES?</a:t>
            </a:r>
            <a:endParaRPr lang="sl-SI" sz="2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45E3-5366-4A2B-B7D7-ECED86F38A17}"/>
              </a:ext>
            </a:extLst>
          </p:cNvPr>
          <p:cNvSpPr txBox="1">
            <a:spLocks/>
          </p:cNvSpPr>
          <p:nvPr/>
        </p:nvSpPr>
        <p:spPr>
          <a:xfrm>
            <a:off x="658114" y="269828"/>
            <a:ext cx="1106959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VPOGLED V POSLOVNI REGISTER (PRS)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A7E74-5E85-4670-8876-B1901FAC2C5B}"/>
              </a:ext>
            </a:extLst>
          </p:cNvPr>
          <p:cNvSpPr txBox="1">
            <a:spLocks/>
          </p:cNvSpPr>
          <p:nvPr/>
        </p:nvSpPr>
        <p:spPr>
          <a:xfrm>
            <a:off x="307239" y="1586097"/>
            <a:ext cx="11243212" cy="365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285750" indent="-285750">
              <a:buFontTx/>
              <a:buChar char="-"/>
            </a:pPr>
            <a:endParaRPr lang="sl-SI" sz="2200" b="1" dirty="0"/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CEC8D45A-870E-4E18-BD51-67B49088F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15981" r="36785" b="10784"/>
          <a:stretch/>
        </p:blipFill>
        <p:spPr>
          <a:xfrm>
            <a:off x="733116" y="1167118"/>
            <a:ext cx="4529426" cy="4777192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0361D3FE-439D-413D-9414-C76658AFDAEB}"/>
              </a:ext>
            </a:extLst>
          </p:cNvPr>
          <p:cNvSpPr/>
          <p:nvPr/>
        </p:nvSpPr>
        <p:spPr>
          <a:xfrm>
            <a:off x="5688419" y="1240216"/>
            <a:ext cx="6244936" cy="4689684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Ustanovitev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sept. 2017 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Registracija: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49.410 Cestni tovorni promet</a:t>
            </a: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Poslovni naslov: 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Maribor,</a:t>
            </a: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stanovanjski blok </a:t>
            </a: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 osebna družba: 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d.o.o.</a:t>
            </a: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Osnovni kapital: 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7.500 EUR</a:t>
            </a: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Družbenik: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madžarski državljan 100 % poslovni delež </a:t>
            </a: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Zastopnik: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madžarski državljan </a:t>
            </a:r>
          </a:p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r>
              <a:rPr lang="sl-SI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Skupščinski sklepi: </a:t>
            </a:r>
            <a:r>
              <a:rPr lang="sl-S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21.11.2020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Rezultat iskanja slik za ikone alarm">
            <a:extLst>
              <a:ext uri="{FF2B5EF4-FFF2-40B4-BE49-F238E27FC236}">
                <a16:creationId xmlns:a16="http://schemas.microsoft.com/office/drawing/2014/main" id="{2EA1D402-BD8F-4D63-A68A-142D6913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535" y="2576614"/>
            <a:ext cx="375847" cy="3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ikone alarm">
            <a:extLst>
              <a:ext uri="{FF2B5EF4-FFF2-40B4-BE49-F238E27FC236}">
                <a16:creationId xmlns:a16="http://schemas.microsoft.com/office/drawing/2014/main" id="{F3D88BA8-1965-417A-ADB0-0F22F210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604" y="3966345"/>
            <a:ext cx="375847" cy="3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ikone alarm">
            <a:extLst>
              <a:ext uri="{FF2B5EF4-FFF2-40B4-BE49-F238E27FC236}">
                <a16:creationId xmlns:a16="http://schemas.microsoft.com/office/drawing/2014/main" id="{2FB7BAD3-C435-47DE-9C67-48DE8D76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63" y="1433307"/>
            <a:ext cx="375847" cy="3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zultat iskanja slik za ikone alarm">
            <a:extLst>
              <a:ext uri="{FF2B5EF4-FFF2-40B4-BE49-F238E27FC236}">
                <a16:creationId xmlns:a16="http://schemas.microsoft.com/office/drawing/2014/main" id="{6FEA608B-764E-4DE5-B7B6-1F251537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16" y="4746066"/>
            <a:ext cx="375847" cy="3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0456915-B059-4DC9-ABB3-91D4C653E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659" y="989955"/>
            <a:ext cx="644489" cy="6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6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810172-A5FD-4BEE-9E0D-FE58F17BCD96}"/>
              </a:ext>
            </a:extLst>
          </p:cNvPr>
          <p:cNvSpPr txBox="1">
            <a:spLocks/>
          </p:cNvSpPr>
          <p:nvPr/>
        </p:nvSpPr>
        <p:spPr>
          <a:xfrm>
            <a:off x="352996" y="454123"/>
            <a:ext cx="11334635" cy="661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VPOGLED V LETNA POROČILA (JOLP)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3ACC2F5-BA63-4B61-A024-C0C9585898AC}"/>
              </a:ext>
            </a:extLst>
          </p:cNvPr>
          <p:cNvSpPr/>
          <p:nvPr/>
        </p:nvSpPr>
        <p:spPr>
          <a:xfrm>
            <a:off x="403710" y="1523552"/>
            <a:ext cx="5181681" cy="4134561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960BAD9-68D3-481F-8F90-F47A98FD6341}"/>
              </a:ext>
            </a:extLst>
          </p:cNvPr>
          <p:cNvSpPr txBox="1"/>
          <p:nvPr/>
        </p:nvSpPr>
        <p:spPr>
          <a:xfrm>
            <a:off x="552890" y="1924493"/>
            <a:ext cx="3370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Ugotovitve:</a:t>
            </a:r>
            <a:endParaRPr lang="sl-SI" sz="220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1DA2F1E-91AC-41C7-9B9C-E17FEEB3A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40868"/>
              </p:ext>
            </p:extLst>
          </p:nvPr>
        </p:nvGraphicFramePr>
        <p:xfrm>
          <a:off x="552890" y="2604977"/>
          <a:ext cx="4848446" cy="2590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9857">
                  <a:extLst>
                    <a:ext uri="{9D8B030D-6E8A-4147-A177-3AD203B41FA5}">
                      <a16:colId xmlns:a16="http://schemas.microsoft.com/office/drawing/2014/main" val="2645568633"/>
                    </a:ext>
                  </a:extLst>
                </a:gridCol>
                <a:gridCol w="1164068">
                  <a:extLst>
                    <a:ext uri="{9D8B030D-6E8A-4147-A177-3AD203B41FA5}">
                      <a16:colId xmlns:a16="http://schemas.microsoft.com/office/drawing/2014/main" val="4128324508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1956051295"/>
                    </a:ext>
                  </a:extLst>
                </a:gridCol>
              </a:tblGrid>
              <a:tr h="252138">
                <a:tc>
                  <a:txBody>
                    <a:bodyPr/>
                    <a:lstStyle/>
                    <a:p>
                      <a:r>
                        <a:rPr lang="sl-SI" dirty="0"/>
                        <a:t>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2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Sredstva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13.411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12.886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1.898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-1.277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8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Prihodki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1.677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21.809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Čisti dobiček / izguba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-5.602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-3.175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Bilančni dobiček / izguba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-5.602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-8.912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0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Število zaposlenih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22798"/>
                  </a:ext>
                </a:extLst>
              </a:tr>
            </a:tbl>
          </a:graphicData>
        </a:graphic>
      </p:graphicFrame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78D7A6-7DCB-45E9-B57E-B3DA6F5C76A5}"/>
              </a:ext>
            </a:extLst>
          </p:cNvPr>
          <p:cNvSpPr txBox="1"/>
          <p:nvPr/>
        </p:nvSpPr>
        <p:spPr>
          <a:xfrm>
            <a:off x="6096000" y="1523552"/>
            <a:ext cx="5380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JOLP za leto 2020: 147.547 letnih poročil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5889422-3A60-4FEA-BD57-A86C1CD75988}"/>
              </a:ext>
            </a:extLst>
          </p:cNvPr>
          <p:cNvSpPr txBox="1"/>
          <p:nvPr/>
        </p:nvSpPr>
        <p:spPr>
          <a:xfrm>
            <a:off x="5940808" y="5300535"/>
            <a:ext cx="6152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JOLP za leto 2021 (7.3.2022) = 51 letnih poročil </a:t>
            </a:r>
            <a:endParaRPr lang="sl-SI" sz="22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A0DFDB0-CEF2-419A-A1DC-B6BD7BF0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043" y="1388408"/>
            <a:ext cx="644489" cy="673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D27BE33-4CF5-4327-AA11-E8F251F1D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23" y="1930022"/>
            <a:ext cx="4999376" cy="32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F93F846-5763-44CE-9F75-0A15A7AE8272}"/>
              </a:ext>
            </a:extLst>
          </p:cNvPr>
          <p:cNvSpPr/>
          <p:nvPr/>
        </p:nvSpPr>
        <p:spPr>
          <a:xfrm>
            <a:off x="762042" y="1217145"/>
            <a:ext cx="5995256" cy="2169043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ts val="1800"/>
              </a:spcBef>
              <a:buClr>
                <a:schemeClr val="accent2"/>
              </a:buClr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B5E115-0681-41E9-872F-88CD8363A3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4" y="3620386"/>
            <a:ext cx="5995256" cy="248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7CBA285-A51C-43DC-BBDA-C0242C44AB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07" y="1233376"/>
            <a:ext cx="4213499" cy="4876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D4CED29-2D60-4316-8497-247C37DE6454}"/>
              </a:ext>
            </a:extLst>
          </p:cNvPr>
          <p:cNvSpPr txBox="1"/>
          <p:nvPr/>
        </p:nvSpPr>
        <p:spPr>
          <a:xfrm>
            <a:off x="911222" y="1335231"/>
            <a:ext cx="3549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Ugotovitve:</a:t>
            </a:r>
            <a:endParaRPr lang="sl-SI" sz="2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7B8F469-A281-48E7-8D6E-9CE9F07F8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2" y="1937335"/>
            <a:ext cx="5245965" cy="1237595"/>
          </a:xfrm>
          <a:prstGeom prst="rect">
            <a:avLst/>
          </a:prstGeom>
        </p:spPr>
      </p:pic>
      <p:pic>
        <p:nvPicPr>
          <p:cNvPr id="8" name="Picture 2" descr="Rezultat iskanja slik za ikone alarm">
            <a:extLst>
              <a:ext uri="{FF2B5EF4-FFF2-40B4-BE49-F238E27FC236}">
                <a16:creationId xmlns:a16="http://schemas.microsoft.com/office/drawing/2014/main" id="{7BC12907-6848-4F26-BB7D-3AE1BFA5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7" y="2301666"/>
            <a:ext cx="395851" cy="3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D4F541-A463-4F22-8990-16662CDF2CCA}"/>
              </a:ext>
            </a:extLst>
          </p:cNvPr>
          <p:cNvSpPr txBox="1">
            <a:spLocks/>
          </p:cNvSpPr>
          <p:nvPr/>
        </p:nvSpPr>
        <p:spPr>
          <a:xfrm>
            <a:off x="474394" y="277552"/>
            <a:ext cx="11243212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VPOGLED V REGISTER TRANSAKCIJSKIH RAČUNOV (RTR)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A7F1978-7992-40BE-895B-440D5E247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187" y="1041143"/>
            <a:ext cx="644489" cy="6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1BA05430-A1EE-432C-B737-3D33C6626016}"/>
              </a:ext>
            </a:extLst>
          </p:cNvPr>
          <p:cNvSpPr txBox="1">
            <a:spLocks/>
          </p:cNvSpPr>
          <p:nvPr/>
        </p:nvSpPr>
        <p:spPr bwMode="auto">
          <a:xfrm>
            <a:off x="712381" y="404664"/>
            <a:ext cx="10334847" cy="6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pPr algn="ctr"/>
            <a:r>
              <a:rPr lang="sl-SI" sz="28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VPOGLEDI DRUGE REGISTRE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AAD1D4F-D4C3-4C71-8D85-4E0BCEFEC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91554"/>
              </p:ext>
            </p:extLst>
          </p:nvPr>
        </p:nvGraphicFramePr>
        <p:xfrm>
          <a:off x="1806346" y="1124744"/>
          <a:ext cx="79620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19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jpes tema">
  <a:themeElements>
    <a:clrScheme name="AJPES tema">
      <a:dk1>
        <a:srgbClr val="313A43"/>
      </a:dk1>
      <a:lt1>
        <a:srgbClr val="FFFFFF"/>
      </a:lt1>
      <a:dk2>
        <a:srgbClr val="0C5282"/>
      </a:dk2>
      <a:lt2>
        <a:srgbClr val="DCE7F0"/>
      </a:lt2>
      <a:accent1>
        <a:srgbClr val="0077C8"/>
      </a:accent1>
      <a:accent2>
        <a:srgbClr val="FF8200"/>
      </a:accent2>
      <a:accent3>
        <a:srgbClr val="42A5F5"/>
      </a:accent3>
      <a:accent4>
        <a:srgbClr val="EF407A"/>
      </a:accent4>
      <a:accent5>
        <a:srgbClr val="26A69A"/>
      </a:accent5>
      <a:accent6>
        <a:srgbClr val="7E57C2"/>
      </a:accent6>
      <a:hlink>
        <a:srgbClr val="1174BA"/>
      </a:hlink>
      <a:folHlink>
        <a:srgbClr val="29B6F6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JPES Powerpoint predloga s primeri in navodili.potx" id="{11F5FE56-93D1-43B9-93CC-4F78321B6724}" vid="{D2E2F3B0-3DB2-46A8-8152-D920938EB8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9327</TotalTime>
  <Words>1020</Words>
  <Application>Microsoft Office PowerPoint</Application>
  <PresentationFormat>Širokozaslonsko</PresentationFormat>
  <Paragraphs>163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Ajpes tema</vt:lpstr>
      <vt:lpstr>PowerPointova predstavitev</vt:lpstr>
      <vt:lpstr>PowerPointova predstavitev</vt:lpstr>
      <vt:lpstr>PowerPointova predstavitev</vt:lpstr>
      <vt:lpstr>prepoznavanje tveganih poslovnih partnerjev in preprečevanje poslovnih prevar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UPORABO AJPES PREDLOGE PPTX</dc:title>
  <dc:creator>Andreja Kelhar Horvat</dc:creator>
  <cp:lastModifiedBy>Lidija Flajs</cp:lastModifiedBy>
  <cp:revision>179</cp:revision>
  <cp:lastPrinted>2022-03-24T08:21:36Z</cp:lastPrinted>
  <dcterms:created xsi:type="dcterms:W3CDTF">2020-08-05T06:38:12Z</dcterms:created>
  <dcterms:modified xsi:type="dcterms:W3CDTF">2022-04-04T14:02:12Z</dcterms:modified>
</cp:coreProperties>
</file>